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59" r:id="rId4"/>
    <p:sldId id="278" r:id="rId5"/>
    <p:sldId id="261" r:id="rId6"/>
    <p:sldId id="262" r:id="rId7"/>
    <p:sldId id="264" r:id="rId8"/>
    <p:sldId id="263" r:id="rId9"/>
    <p:sldId id="270" r:id="rId10"/>
    <p:sldId id="269" r:id="rId11"/>
    <p:sldId id="265" r:id="rId12"/>
    <p:sldId id="268" r:id="rId13"/>
    <p:sldId id="267" r:id="rId14"/>
    <p:sldId id="271" r:id="rId15"/>
    <p:sldId id="272" r:id="rId16"/>
    <p:sldId id="273" r:id="rId17"/>
    <p:sldId id="276" r:id="rId18"/>
    <p:sldId id="277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7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CADC0-9003-496C-B239-2910F7C77F0E}" type="doc">
      <dgm:prSet loTypeId="urn:microsoft.com/office/officeart/2005/8/layout/hierarchy1" loCatId="hierarchy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6594919-DC78-4200-A72D-5224D18D0E58}">
      <dgm:prSet phldrT="[Текст]" custT="1"/>
      <dgm:spPr/>
      <dgm:t>
        <a:bodyPr/>
        <a:lstStyle/>
        <a:p>
          <a:r>
            <a:rPr lang="ru-RU" sz="2000" b="1" dirty="0" smtClean="0">
              <a:latin typeface="Century Gothic" panose="020B0502020202020204" pitchFamily="34" charset="0"/>
            </a:rPr>
            <a:t>Спецзавод №1</a:t>
          </a:r>
          <a:endParaRPr lang="ru-RU" sz="2000" b="1" dirty="0">
            <a:latin typeface="Century Gothic" panose="020B0502020202020204" pitchFamily="34" charset="0"/>
          </a:endParaRPr>
        </a:p>
      </dgm:t>
    </dgm:pt>
    <dgm:pt modelId="{E899BB87-525E-4F9C-A920-C7ED0C6F8EEC}" type="parTrans" cxnId="{C3940ADA-35AC-41BB-BFDD-52F7570F02B6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DFCD3D9D-41FE-4102-8D8B-FB7CE909B593}" type="sibTrans" cxnId="{C3940ADA-35AC-41BB-BFDD-52F7570F02B6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EE806906-36A1-483E-955C-99A89A1A064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entury Gothic" panose="020B0502020202020204" pitchFamily="34" charset="0"/>
            </a:rPr>
            <a:t>Комплекс по переработке и утилизации ТКО (полигон) </a:t>
          </a:r>
          <a:r>
            <a:rPr lang="ru-RU" sz="2000" dirty="0" err="1" smtClean="0">
              <a:latin typeface="Century Gothic" panose="020B0502020202020204" pitchFamily="34" charset="0"/>
            </a:rPr>
            <a:t>г.Владивосток</a:t>
          </a:r>
          <a:r>
            <a:rPr lang="ru-RU" sz="2000" dirty="0" smtClean="0">
              <a:latin typeface="Century Gothic" panose="020B0502020202020204" pitchFamily="34" charset="0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entury Gothic" panose="020B0502020202020204" pitchFamily="34" charset="0"/>
            </a:rPr>
            <a:t>ул. Холмистая,1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EAE4775C-7BAB-4600-A901-3E1C2B95E924}" type="parTrans" cxnId="{EB8615C1-30E1-444F-B5BB-5BCC02445B76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42968414-9999-4832-80BB-B9298809CEAA}" type="sibTrans" cxnId="{EB8615C1-30E1-444F-B5BB-5BCC02445B76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0FFF4023-249B-428A-83E4-FFCCD43395A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entury Gothic" panose="020B0502020202020204" pitchFamily="34" charset="0"/>
            </a:rPr>
            <a:t>Площадка глубокой переработки ТКО на </a:t>
          </a:r>
          <a:r>
            <a:rPr lang="ru-RU" sz="2000" dirty="0" err="1" smtClean="0">
              <a:latin typeface="Century Gothic" panose="020B0502020202020204" pitchFamily="34" charset="0"/>
            </a:rPr>
            <a:t>о.Русский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DB3D7079-99F5-4F42-8674-4305A731ADF4}" type="parTrans" cxnId="{0A3EEA33-B1E3-4E19-9A4A-3F3A93A0BDB6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90490832-66DD-4A30-8065-57AE0E3AAA0D}" type="sibTrans" cxnId="{0A3EEA33-B1E3-4E19-9A4A-3F3A93A0BDB6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3650DBE6-2E4C-4FC0-93AD-7CC06B6BD4FE}" type="pres">
      <dgm:prSet presAssocID="{7CDCADC0-9003-496C-B239-2910F7C77F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A7AA76-DB64-4220-AEFC-6BA2EE118BCB}" type="pres">
      <dgm:prSet presAssocID="{B6594919-DC78-4200-A72D-5224D18D0E58}" presName="hierRoot1" presStyleCnt="0"/>
      <dgm:spPr/>
      <dgm:t>
        <a:bodyPr/>
        <a:lstStyle/>
        <a:p>
          <a:endParaRPr lang="ru-RU"/>
        </a:p>
      </dgm:t>
    </dgm:pt>
    <dgm:pt modelId="{F6E7D8C3-A857-42CA-9DFE-3850AFD0D25D}" type="pres">
      <dgm:prSet presAssocID="{B6594919-DC78-4200-A72D-5224D18D0E58}" presName="composite" presStyleCnt="0"/>
      <dgm:spPr/>
      <dgm:t>
        <a:bodyPr/>
        <a:lstStyle/>
        <a:p>
          <a:endParaRPr lang="ru-RU"/>
        </a:p>
      </dgm:t>
    </dgm:pt>
    <dgm:pt modelId="{F4187F0D-D9AA-4C02-939C-0599897B3B6C}" type="pres">
      <dgm:prSet presAssocID="{B6594919-DC78-4200-A72D-5224D18D0E58}" presName="background" presStyleLbl="node0" presStyleIdx="0" presStyleCnt="1"/>
      <dgm:spPr/>
      <dgm:t>
        <a:bodyPr/>
        <a:lstStyle/>
        <a:p>
          <a:endParaRPr lang="ru-RU"/>
        </a:p>
      </dgm:t>
    </dgm:pt>
    <dgm:pt modelId="{21DF586C-8877-4E2E-A090-388FB560C80D}" type="pres">
      <dgm:prSet presAssocID="{B6594919-DC78-4200-A72D-5224D18D0E5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F6A9B-5A6B-42D2-83A3-60F8A062527B}" type="pres">
      <dgm:prSet presAssocID="{B6594919-DC78-4200-A72D-5224D18D0E58}" presName="hierChild2" presStyleCnt="0"/>
      <dgm:spPr/>
      <dgm:t>
        <a:bodyPr/>
        <a:lstStyle/>
        <a:p>
          <a:endParaRPr lang="ru-RU"/>
        </a:p>
      </dgm:t>
    </dgm:pt>
    <dgm:pt modelId="{263B0013-762B-4370-B77C-285B0F268D47}" type="pres">
      <dgm:prSet presAssocID="{EAE4775C-7BAB-4600-A901-3E1C2B95E92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A13B60B-C62E-4B4C-80E3-A8288EB7F322}" type="pres">
      <dgm:prSet presAssocID="{EE806906-36A1-483E-955C-99A89A1A064B}" presName="hierRoot2" presStyleCnt="0"/>
      <dgm:spPr/>
      <dgm:t>
        <a:bodyPr/>
        <a:lstStyle/>
        <a:p>
          <a:endParaRPr lang="ru-RU"/>
        </a:p>
      </dgm:t>
    </dgm:pt>
    <dgm:pt modelId="{101D8615-10A6-4B72-B2BF-DF0379EF58D0}" type="pres">
      <dgm:prSet presAssocID="{EE806906-36A1-483E-955C-99A89A1A064B}" presName="composite2" presStyleCnt="0"/>
      <dgm:spPr/>
      <dgm:t>
        <a:bodyPr/>
        <a:lstStyle/>
        <a:p>
          <a:endParaRPr lang="ru-RU"/>
        </a:p>
      </dgm:t>
    </dgm:pt>
    <dgm:pt modelId="{55CDF264-A5DE-4659-AC28-9152B13D4EF4}" type="pres">
      <dgm:prSet presAssocID="{EE806906-36A1-483E-955C-99A89A1A064B}" presName="background2" presStyleLbl="node2" presStyleIdx="0" presStyleCnt="2"/>
      <dgm:spPr/>
      <dgm:t>
        <a:bodyPr/>
        <a:lstStyle/>
        <a:p>
          <a:endParaRPr lang="ru-RU"/>
        </a:p>
      </dgm:t>
    </dgm:pt>
    <dgm:pt modelId="{8B1CA8E0-F827-452B-A6F2-0C0BBE4CFCCB}" type="pres">
      <dgm:prSet presAssocID="{EE806906-36A1-483E-955C-99A89A1A064B}" presName="text2" presStyleLbl="fgAcc2" presStyleIdx="0" presStyleCnt="2" custScaleX="210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34DC3F-23F7-468A-9099-79A219F1C23C}" type="pres">
      <dgm:prSet presAssocID="{EE806906-36A1-483E-955C-99A89A1A064B}" presName="hierChild3" presStyleCnt="0"/>
      <dgm:spPr/>
      <dgm:t>
        <a:bodyPr/>
        <a:lstStyle/>
        <a:p>
          <a:endParaRPr lang="ru-RU"/>
        </a:p>
      </dgm:t>
    </dgm:pt>
    <dgm:pt modelId="{24771F5B-55EF-4DA2-B05C-9232549E7A91}" type="pres">
      <dgm:prSet presAssocID="{DB3D7079-99F5-4F42-8674-4305A731ADF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73660A8-E92A-4624-95EC-0E910758DC38}" type="pres">
      <dgm:prSet presAssocID="{0FFF4023-249B-428A-83E4-FFCCD43395A9}" presName="hierRoot2" presStyleCnt="0"/>
      <dgm:spPr/>
      <dgm:t>
        <a:bodyPr/>
        <a:lstStyle/>
        <a:p>
          <a:endParaRPr lang="ru-RU"/>
        </a:p>
      </dgm:t>
    </dgm:pt>
    <dgm:pt modelId="{8DAFC24E-6777-43F3-AA5A-93ABEC8F63D6}" type="pres">
      <dgm:prSet presAssocID="{0FFF4023-249B-428A-83E4-FFCCD43395A9}" presName="composite2" presStyleCnt="0"/>
      <dgm:spPr/>
      <dgm:t>
        <a:bodyPr/>
        <a:lstStyle/>
        <a:p>
          <a:endParaRPr lang="ru-RU"/>
        </a:p>
      </dgm:t>
    </dgm:pt>
    <dgm:pt modelId="{A776506F-6C4B-4285-819E-504E43C20F7E}" type="pres">
      <dgm:prSet presAssocID="{0FFF4023-249B-428A-83E4-FFCCD43395A9}" presName="background2" presStyleLbl="node2" presStyleIdx="1" presStyleCnt="2"/>
      <dgm:spPr/>
      <dgm:t>
        <a:bodyPr/>
        <a:lstStyle/>
        <a:p>
          <a:endParaRPr lang="ru-RU"/>
        </a:p>
      </dgm:t>
    </dgm:pt>
    <dgm:pt modelId="{0324365B-BEE0-438F-A03E-67461B34CAC6}" type="pres">
      <dgm:prSet presAssocID="{0FFF4023-249B-428A-83E4-FFCCD43395A9}" presName="text2" presStyleLbl="fgAcc2" presStyleIdx="1" presStyleCnt="2" custScaleX="203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9AFF6C-E01D-4DB6-A5C4-C84E956DE851}" type="pres">
      <dgm:prSet presAssocID="{0FFF4023-249B-428A-83E4-FFCCD43395A9}" presName="hierChild3" presStyleCnt="0"/>
      <dgm:spPr/>
      <dgm:t>
        <a:bodyPr/>
        <a:lstStyle/>
        <a:p>
          <a:endParaRPr lang="ru-RU"/>
        </a:p>
      </dgm:t>
    </dgm:pt>
  </dgm:ptLst>
  <dgm:cxnLst>
    <dgm:cxn modelId="{C3940ADA-35AC-41BB-BFDD-52F7570F02B6}" srcId="{7CDCADC0-9003-496C-B239-2910F7C77F0E}" destId="{B6594919-DC78-4200-A72D-5224D18D0E58}" srcOrd="0" destOrd="0" parTransId="{E899BB87-525E-4F9C-A920-C7ED0C6F8EEC}" sibTransId="{DFCD3D9D-41FE-4102-8D8B-FB7CE909B593}"/>
    <dgm:cxn modelId="{0A3EEA33-B1E3-4E19-9A4A-3F3A93A0BDB6}" srcId="{B6594919-DC78-4200-A72D-5224D18D0E58}" destId="{0FFF4023-249B-428A-83E4-FFCCD43395A9}" srcOrd="1" destOrd="0" parTransId="{DB3D7079-99F5-4F42-8674-4305A731ADF4}" sibTransId="{90490832-66DD-4A30-8065-57AE0E3AAA0D}"/>
    <dgm:cxn modelId="{EB8615C1-30E1-444F-B5BB-5BCC02445B76}" srcId="{B6594919-DC78-4200-A72D-5224D18D0E58}" destId="{EE806906-36A1-483E-955C-99A89A1A064B}" srcOrd="0" destOrd="0" parTransId="{EAE4775C-7BAB-4600-A901-3E1C2B95E924}" sibTransId="{42968414-9999-4832-80BB-B9298809CEAA}"/>
    <dgm:cxn modelId="{BF40CEF2-E11D-4D75-BE72-13A3250A4E91}" type="presOf" srcId="{0FFF4023-249B-428A-83E4-FFCCD43395A9}" destId="{0324365B-BEE0-438F-A03E-67461B34CAC6}" srcOrd="0" destOrd="0" presId="urn:microsoft.com/office/officeart/2005/8/layout/hierarchy1"/>
    <dgm:cxn modelId="{BF4A58B8-D405-4687-95EC-60600F28B21C}" type="presOf" srcId="{B6594919-DC78-4200-A72D-5224D18D0E58}" destId="{21DF586C-8877-4E2E-A090-388FB560C80D}" srcOrd="0" destOrd="0" presId="urn:microsoft.com/office/officeart/2005/8/layout/hierarchy1"/>
    <dgm:cxn modelId="{E9E0DB0C-5E12-4552-8F5C-66C5EC8AB51E}" type="presOf" srcId="{7CDCADC0-9003-496C-B239-2910F7C77F0E}" destId="{3650DBE6-2E4C-4FC0-93AD-7CC06B6BD4FE}" srcOrd="0" destOrd="0" presId="urn:microsoft.com/office/officeart/2005/8/layout/hierarchy1"/>
    <dgm:cxn modelId="{C0378C24-2966-4B0F-BA90-9BC073C72DAA}" type="presOf" srcId="{DB3D7079-99F5-4F42-8674-4305A731ADF4}" destId="{24771F5B-55EF-4DA2-B05C-9232549E7A91}" srcOrd="0" destOrd="0" presId="urn:microsoft.com/office/officeart/2005/8/layout/hierarchy1"/>
    <dgm:cxn modelId="{1AACA1E0-BB3E-4BB8-B6E3-7FBE8F4E07BC}" type="presOf" srcId="{EAE4775C-7BAB-4600-A901-3E1C2B95E924}" destId="{263B0013-762B-4370-B77C-285B0F268D47}" srcOrd="0" destOrd="0" presId="urn:microsoft.com/office/officeart/2005/8/layout/hierarchy1"/>
    <dgm:cxn modelId="{5D839556-F9AB-4D34-9F76-B7E756C9F249}" type="presOf" srcId="{EE806906-36A1-483E-955C-99A89A1A064B}" destId="{8B1CA8E0-F827-452B-A6F2-0C0BBE4CFCCB}" srcOrd="0" destOrd="0" presId="urn:microsoft.com/office/officeart/2005/8/layout/hierarchy1"/>
    <dgm:cxn modelId="{29D2D3A1-5C68-4850-AE5D-DB707E066EF2}" type="presParOf" srcId="{3650DBE6-2E4C-4FC0-93AD-7CC06B6BD4FE}" destId="{F2A7AA76-DB64-4220-AEFC-6BA2EE118BCB}" srcOrd="0" destOrd="0" presId="urn:microsoft.com/office/officeart/2005/8/layout/hierarchy1"/>
    <dgm:cxn modelId="{E853CACD-BAF0-40EA-A682-DBC93CD3924D}" type="presParOf" srcId="{F2A7AA76-DB64-4220-AEFC-6BA2EE118BCB}" destId="{F6E7D8C3-A857-42CA-9DFE-3850AFD0D25D}" srcOrd="0" destOrd="0" presId="urn:microsoft.com/office/officeart/2005/8/layout/hierarchy1"/>
    <dgm:cxn modelId="{D6F36A21-5F7C-4AF3-8077-01D71E088682}" type="presParOf" srcId="{F6E7D8C3-A857-42CA-9DFE-3850AFD0D25D}" destId="{F4187F0D-D9AA-4C02-939C-0599897B3B6C}" srcOrd="0" destOrd="0" presId="urn:microsoft.com/office/officeart/2005/8/layout/hierarchy1"/>
    <dgm:cxn modelId="{016B7B77-C461-4A43-AD99-27DE5FFCE2B8}" type="presParOf" srcId="{F6E7D8C3-A857-42CA-9DFE-3850AFD0D25D}" destId="{21DF586C-8877-4E2E-A090-388FB560C80D}" srcOrd="1" destOrd="0" presId="urn:microsoft.com/office/officeart/2005/8/layout/hierarchy1"/>
    <dgm:cxn modelId="{3F81D5D2-0EF2-404D-A1A0-5C99F2F8EA7C}" type="presParOf" srcId="{F2A7AA76-DB64-4220-AEFC-6BA2EE118BCB}" destId="{B6BF6A9B-5A6B-42D2-83A3-60F8A062527B}" srcOrd="1" destOrd="0" presId="urn:microsoft.com/office/officeart/2005/8/layout/hierarchy1"/>
    <dgm:cxn modelId="{28125A1B-AFA0-4EF9-91D9-DC7B8B1FCC4E}" type="presParOf" srcId="{B6BF6A9B-5A6B-42D2-83A3-60F8A062527B}" destId="{263B0013-762B-4370-B77C-285B0F268D47}" srcOrd="0" destOrd="0" presId="urn:microsoft.com/office/officeart/2005/8/layout/hierarchy1"/>
    <dgm:cxn modelId="{BC276E13-3E34-42CB-A334-1F6FEF4A9EA0}" type="presParOf" srcId="{B6BF6A9B-5A6B-42D2-83A3-60F8A062527B}" destId="{7A13B60B-C62E-4B4C-80E3-A8288EB7F322}" srcOrd="1" destOrd="0" presId="urn:microsoft.com/office/officeart/2005/8/layout/hierarchy1"/>
    <dgm:cxn modelId="{33F9C9A0-4A1B-4FF8-BA3B-137667166278}" type="presParOf" srcId="{7A13B60B-C62E-4B4C-80E3-A8288EB7F322}" destId="{101D8615-10A6-4B72-B2BF-DF0379EF58D0}" srcOrd="0" destOrd="0" presId="urn:microsoft.com/office/officeart/2005/8/layout/hierarchy1"/>
    <dgm:cxn modelId="{1AFAEC0A-3F43-4AB0-A738-BB363E1FAED8}" type="presParOf" srcId="{101D8615-10A6-4B72-B2BF-DF0379EF58D0}" destId="{55CDF264-A5DE-4659-AC28-9152B13D4EF4}" srcOrd="0" destOrd="0" presId="urn:microsoft.com/office/officeart/2005/8/layout/hierarchy1"/>
    <dgm:cxn modelId="{5B7B4AF0-F8D8-4531-B84A-C190D8D23751}" type="presParOf" srcId="{101D8615-10A6-4B72-B2BF-DF0379EF58D0}" destId="{8B1CA8E0-F827-452B-A6F2-0C0BBE4CFCCB}" srcOrd="1" destOrd="0" presId="urn:microsoft.com/office/officeart/2005/8/layout/hierarchy1"/>
    <dgm:cxn modelId="{4E0C2F38-1C75-45A1-AD3B-C4CA96C59039}" type="presParOf" srcId="{7A13B60B-C62E-4B4C-80E3-A8288EB7F322}" destId="{8634DC3F-23F7-468A-9099-79A219F1C23C}" srcOrd="1" destOrd="0" presId="urn:microsoft.com/office/officeart/2005/8/layout/hierarchy1"/>
    <dgm:cxn modelId="{FB83CB34-E5AC-4D38-B6B7-909CF6A1D862}" type="presParOf" srcId="{B6BF6A9B-5A6B-42D2-83A3-60F8A062527B}" destId="{24771F5B-55EF-4DA2-B05C-9232549E7A91}" srcOrd="2" destOrd="0" presId="urn:microsoft.com/office/officeart/2005/8/layout/hierarchy1"/>
    <dgm:cxn modelId="{AB46C1C3-E977-4A8A-A4CB-6F6E4D07E4F8}" type="presParOf" srcId="{B6BF6A9B-5A6B-42D2-83A3-60F8A062527B}" destId="{473660A8-E92A-4624-95EC-0E910758DC38}" srcOrd="3" destOrd="0" presId="urn:microsoft.com/office/officeart/2005/8/layout/hierarchy1"/>
    <dgm:cxn modelId="{4D864BD0-5279-43D6-80CC-70BF0572D54E}" type="presParOf" srcId="{473660A8-E92A-4624-95EC-0E910758DC38}" destId="{8DAFC24E-6777-43F3-AA5A-93ABEC8F63D6}" srcOrd="0" destOrd="0" presId="urn:microsoft.com/office/officeart/2005/8/layout/hierarchy1"/>
    <dgm:cxn modelId="{A651AB38-8DEE-40CD-AC91-FD348D338089}" type="presParOf" srcId="{8DAFC24E-6777-43F3-AA5A-93ABEC8F63D6}" destId="{A776506F-6C4B-4285-819E-504E43C20F7E}" srcOrd="0" destOrd="0" presId="urn:microsoft.com/office/officeart/2005/8/layout/hierarchy1"/>
    <dgm:cxn modelId="{1FC74869-F870-4FFC-B6C2-3ADCF95DA9B9}" type="presParOf" srcId="{8DAFC24E-6777-43F3-AA5A-93ABEC8F63D6}" destId="{0324365B-BEE0-438F-A03E-67461B34CAC6}" srcOrd="1" destOrd="0" presId="urn:microsoft.com/office/officeart/2005/8/layout/hierarchy1"/>
    <dgm:cxn modelId="{E4A425CD-6333-4F0D-BD98-5FF2896F493F}" type="presParOf" srcId="{473660A8-E92A-4624-95EC-0E910758DC38}" destId="{E79AFF6C-E01D-4DB6-A5C4-C84E956DE8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3DE55-7D4F-47DB-A45E-9ECF8B8ACFFE}" type="doc">
      <dgm:prSet loTypeId="urn:microsoft.com/office/officeart/2005/8/layout/chevron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A8C74A4-9838-4E44-BEAE-D39E2BFF9272}">
      <dgm:prSet phldrT="[Текст]" phldr="1" custT="1"/>
      <dgm:spPr/>
      <dgm:t>
        <a:bodyPr/>
        <a:lstStyle/>
        <a:p>
          <a:endParaRPr lang="ru-RU" sz="1500" dirty="0">
            <a:latin typeface="Century Gothic" panose="020B0502020202020204" pitchFamily="34" charset="0"/>
          </a:endParaRPr>
        </a:p>
      </dgm:t>
    </dgm:pt>
    <dgm:pt modelId="{4E6A2C62-4AB1-47CE-94E8-F8B6B4666947}" type="parTrans" cxnId="{0C0EE5DA-FA20-4E47-827E-B2A235B11D0F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38A7DAEC-5084-48D4-BD16-99242C3303CB}" type="sibTrans" cxnId="{0C0EE5DA-FA20-4E47-827E-B2A235B11D0F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A9C3282F-5B15-459E-9857-56331A361CCB}">
      <dgm:prSet phldrT="[Текст]" custT="1"/>
      <dgm:spPr/>
      <dgm:t>
        <a:bodyPr/>
        <a:lstStyle/>
        <a:p>
          <a:pPr>
            <a:spcBef>
              <a:spcPct val="0"/>
            </a:spcBef>
          </a:pPr>
          <a:r>
            <a:rPr lang="ru-RU" sz="1500" dirty="0" smtClean="0">
              <a:latin typeface="Century Gothic" panose="020B0502020202020204" pitchFamily="34" charset="0"/>
            </a:rPr>
            <a:t>сбор, транспортирование, обработка, утилизация, обезвреживание, захоронение ТКО на территории Приморского края</a:t>
          </a:r>
          <a:endParaRPr lang="ru-RU" sz="1500" dirty="0">
            <a:latin typeface="Century Gothic" panose="020B0502020202020204" pitchFamily="34" charset="0"/>
          </a:endParaRPr>
        </a:p>
      </dgm:t>
    </dgm:pt>
    <dgm:pt modelId="{5B9D077B-226B-4CF4-B990-D680E80C9A5B}" type="parTrans" cxnId="{D3BE2D06-9CA4-407C-84BB-81989FEA16EE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5D2FE409-7068-4CB3-80C7-40CD6C15F139}" type="sibTrans" cxnId="{D3BE2D06-9CA4-407C-84BB-81989FEA16EE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B38181C7-1516-473D-BD76-F1C361BD0F62}">
      <dgm:prSet phldrT="[Текст]" phldr="1" custT="1"/>
      <dgm:spPr/>
      <dgm:t>
        <a:bodyPr/>
        <a:lstStyle/>
        <a:p>
          <a:endParaRPr lang="ru-RU" sz="1500" dirty="0">
            <a:latin typeface="Century Gothic" panose="020B0502020202020204" pitchFamily="34" charset="0"/>
          </a:endParaRPr>
        </a:p>
      </dgm:t>
    </dgm:pt>
    <dgm:pt modelId="{6468DA5E-6481-4B63-BAB0-F2989779A15D}" type="parTrans" cxnId="{A8DC5A0C-467E-45CE-817E-3F279DAF4777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E2D45764-CE71-4511-B486-ADF7931778DE}" type="sibTrans" cxnId="{A8DC5A0C-467E-45CE-817E-3F279DAF4777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C653B572-8A5F-477B-BCAE-DBB34BDAE61A}">
      <dgm:prSet phldrT="[Текст]" custT="1"/>
      <dgm:spPr/>
      <dgm:t>
        <a:bodyPr/>
        <a:lstStyle/>
        <a:p>
          <a:pPr>
            <a:spcBef>
              <a:spcPct val="0"/>
            </a:spcBef>
          </a:pPr>
          <a:r>
            <a:rPr lang="ru-RU" sz="1500" dirty="0" smtClean="0">
              <a:latin typeface="Century Gothic" panose="020B0502020202020204" pitchFamily="34" charset="0"/>
            </a:rPr>
            <a:t>информирование, просвещение и воспитание жителей края по вопросам обращения с ТКО</a:t>
          </a:r>
          <a:endParaRPr lang="ru-RU" sz="1500" dirty="0">
            <a:latin typeface="Century Gothic" panose="020B0502020202020204" pitchFamily="34" charset="0"/>
          </a:endParaRPr>
        </a:p>
      </dgm:t>
    </dgm:pt>
    <dgm:pt modelId="{F4D13589-3125-4EDB-B006-7D715468CE23}" type="parTrans" cxnId="{247AFEBF-BA07-4B1A-B2AA-8611B9252577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F2EE41DB-E7A7-4856-85B8-8A720FBDFD0D}" type="sibTrans" cxnId="{247AFEBF-BA07-4B1A-B2AA-8611B9252577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6A72A5D8-339E-4967-AB71-9C06F9058A92}">
      <dgm:prSet phldrT="[Текст]" custT="1"/>
      <dgm:spPr/>
      <dgm:t>
        <a:bodyPr/>
        <a:lstStyle/>
        <a:p>
          <a:pPr>
            <a:spcBef>
              <a:spcPts val="600"/>
            </a:spcBef>
          </a:pPr>
          <a:r>
            <a:rPr lang="ru-RU" sz="1500" dirty="0" smtClean="0">
              <a:latin typeface="Century Gothic" panose="020B0502020202020204" pitchFamily="34" charset="0"/>
            </a:rPr>
            <a:t>организация производств по обращению с ТКО</a:t>
          </a:r>
          <a:endParaRPr lang="ru-RU" sz="1500" dirty="0">
            <a:latin typeface="Century Gothic" panose="020B0502020202020204" pitchFamily="34" charset="0"/>
          </a:endParaRPr>
        </a:p>
      </dgm:t>
    </dgm:pt>
    <dgm:pt modelId="{821F1796-6C21-46DC-9F49-29339F5D8B3F}" type="parTrans" cxnId="{8E10BFC5-E306-4CD6-8E2A-B2A4A40C2F36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D24935A3-6BBD-4191-B1F3-07EF64B7F82E}" type="sibTrans" cxnId="{8E10BFC5-E306-4CD6-8E2A-B2A4A40C2F36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496A9541-2AC2-4F46-9B1E-3AE85BC56905}">
      <dgm:prSet phldrT="[Текст]" custT="1"/>
      <dgm:spPr/>
      <dgm:t>
        <a:bodyPr/>
        <a:lstStyle/>
        <a:p>
          <a:pPr>
            <a:spcBef>
              <a:spcPts val="600"/>
            </a:spcBef>
          </a:pPr>
          <a:r>
            <a:rPr lang="ru-RU" sz="1500" dirty="0" smtClean="0">
              <a:latin typeface="Century Gothic" panose="020B0502020202020204" pitchFamily="34" charset="0"/>
            </a:rPr>
            <a:t>внедрение системы раздельного сбора ТКО на территории края</a:t>
          </a:r>
          <a:endParaRPr lang="ru-RU" sz="1500" dirty="0">
            <a:latin typeface="Century Gothic" panose="020B0502020202020204" pitchFamily="34" charset="0"/>
          </a:endParaRPr>
        </a:p>
      </dgm:t>
    </dgm:pt>
    <dgm:pt modelId="{63DD8AD1-6E80-49D1-9438-5FECBD56665F}" type="parTrans" cxnId="{A941C9DA-4ED6-484B-88BC-EA7A23FD4540}">
      <dgm:prSet/>
      <dgm:spPr/>
      <dgm:t>
        <a:bodyPr/>
        <a:lstStyle/>
        <a:p>
          <a:endParaRPr lang="ru-RU"/>
        </a:p>
      </dgm:t>
    </dgm:pt>
    <dgm:pt modelId="{EE72F442-F4C5-4897-9E24-612E211C0FBA}" type="sibTrans" cxnId="{A941C9DA-4ED6-484B-88BC-EA7A23FD4540}">
      <dgm:prSet/>
      <dgm:spPr/>
      <dgm:t>
        <a:bodyPr/>
        <a:lstStyle/>
        <a:p>
          <a:endParaRPr lang="ru-RU"/>
        </a:p>
      </dgm:t>
    </dgm:pt>
    <dgm:pt modelId="{7284D454-A1F8-4824-B974-BE8818201136}" type="pres">
      <dgm:prSet presAssocID="{D023DE55-7D4F-47DB-A45E-9ECF8B8ACF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7EDD6-E2CC-4CF1-8515-42F340D4608F}" type="pres">
      <dgm:prSet presAssocID="{4A8C74A4-9838-4E44-BEAE-D39E2BFF9272}" presName="composite" presStyleCnt="0"/>
      <dgm:spPr/>
      <dgm:t>
        <a:bodyPr/>
        <a:lstStyle/>
        <a:p>
          <a:endParaRPr lang="ru-RU"/>
        </a:p>
      </dgm:t>
    </dgm:pt>
    <dgm:pt modelId="{4C21A953-9089-4EDA-B53A-9B6693AEC929}" type="pres">
      <dgm:prSet presAssocID="{4A8C74A4-9838-4E44-BEAE-D39E2BFF927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7E734-F015-4B7C-B39A-CDBEDD2B2B19}" type="pres">
      <dgm:prSet presAssocID="{4A8C74A4-9838-4E44-BEAE-D39E2BFF927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43D35-409D-43B8-BE52-2E5B93F2B784}" type="pres">
      <dgm:prSet presAssocID="{38A7DAEC-5084-48D4-BD16-99242C3303CB}" presName="sp" presStyleCnt="0"/>
      <dgm:spPr/>
      <dgm:t>
        <a:bodyPr/>
        <a:lstStyle/>
        <a:p>
          <a:endParaRPr lang="ru-RU"/>
        </a:p>
      </dgm:t>
    </dgm:pt>
    <dgm:pt modelId="{1454356A-4EB3-494E-8DDF-E602F704576C}" type="pres">
      <dgm:prSet presAssocID="{B38181C7-1516-473D-BD76-F1C361BD0F62}" presName="composite" presStyleCnt="0"/>
      <dgm:spPr/>
      <dgm:t>
        <a:bodyPr/>
        <a:lstStyle/>
        <a:p>
          <a:endParaRPr lang="ru-RU"/>
        </a:p>
      </dgm:t>
    </dgm:pt>
    <dgm:pt modelId="{BB411270-1136-411B-BBFF-CB3D8962699D}" type="pres">
      <dgm:prSet presAssocID="{B38181C7-1516-473D-BD76-F1C361BD0F6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CCECD-0D25-4E32-8637-690DF9438373}" type="pres">
      <dgm:prSet presAssocID="{B38181C7-1516-473D-BD76-F1C361BD0F6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65FC41-CE7C-42F8-BC3B-8B007A18B6EA}" type="presOf" srcId="{6A72A5D8-339E-4967-AB71-9C06F9058A92}" destId="{247CCECD-0D25-4E32-8637-690DF9438373}" srcOrd="0" destOrd="1" presId="urn:microsoft.com/office/officeart/2005/8/layout/chevron2"/>
    <dgm:cxn modelId="{AD4CDB18-4FDE-4998-BC1F-32AAED4E8196}" type="presOf" srcId="{A9C3282F-5B15-459E-9857-56331A361CCB}" destId="{A297E734-F015-4B7C-B39A-CDBEDD2B2B19}" srcOrd="0" destOrd="0" presId="urn:microsoft.com/office/officeart/2005/8/layout/chevron2"/>
    <dgm:cxn modelId="{247AFEBF-BA07-4B1A-B2AA-8611B9252577}" srcId="{B38181C7-1516-473D-BD76-F1C361BD0F62}" destId="{C653B572-8A5F-477B-BCAE-DBB34BDAE61A}" srcOrd="0" destOrd="0" parTransId="{F4D13589-3125-4EDB-B006-7D715468CE23}" sibTransId="{F2EE41DB-E7A7-4856-85B8-8A720FBDFD0D}"/>
    <dgm:cxn modelId="{A8DC5A0C-467E-45CE-817E-3F279DAF4777}" srcId="{D023DE55-7D4F-47DB-A45E-9ECF8B8ACFFE}" destId="{B38181C7-1516-473D-BD76-F1C361BD0F62}" srcOrd="1" destOrd="0" parTransId="{6468DA5E-6481-4B63-BAB0-F2989779A15D}" sibTransId="{E2D45764-CE71-4511-B486-ADF7931778DE}"/>
    <dgm:cxn modelId="{B3E06540-49E8-4A86-8BE0-17B2614BFD86}" type="presOf" srcId="{C653B572-8A5F-477B-BCAE-DBB34BDAE61A}" destId="{247CCECD-0D25-4E32-8637-690DF9438373}" srcOrd="0" destOrd="0" presId="urn:microsoft.com/office/officeart/2005/8/layout/chevron2"/>
    <dgm:cxn modelId="{A941C9DA-4ED6-484B-88BC-EA7A23FD4540}" srcId="{4A8C74A4-9838-4E44-BEAE-D39E2BFF9272}" destId="{496A9541-2AC2-4F46-9B1E-3AE85BC56905}" srcOrd="1" destOrd="0" parTransId="{63DD8AD1-6E80-49D1-9438-5FECBD56665F}" sibTransId="{EE72F442-F4C5-4897-9E24-612E211C0FBA}"/>
    <dgm:cxn modelId="{D3BE2D06-9CA4-407C-84BB-81989FEA16EE}" srcId="{4A8C74A4-9838-4E44-BEAE-D39E2BFF9272}" destId="{A9C3282F-5B15-459E-9857-56331A361CCB}" srcOrd="0" destOrd="0" parTransId="{5B9D077B-226B-4CF4-B990-D680E80C9A5B}" sibTransId="{5D2FE409-7068-4CB3-80C7-40CD6C15F139}"/>
    <dgm:cxn modelId="{0C0EE5DA-FA20-4E47-827E-B2A235B11D0F}" srcId="{D023DE55-7D4F-47DB-A45E-9ECF8B8ACFFE}" destId="{4A8C74A4-9838-4E44-BEAE-D39E2BFF9272}" srcOrd="0" destOrd="0" parTransId="{4E6A2C62-4AB1-47CE-94E8-F8B6B4666947}" sibTransId="{38A7DAEC-5084-48D4-BD16-99242C3303CB}"/>
    <dgm:cxn modelId="{F7116F09-9EE1-4303-B2FB-9D9F4C5D0996}" type="presOf" srcId="{4A8C74A4-9838-4E44-BEAE-D39E2BFF9272}" destId="{4C21A953-9089-4EDA-B53A-9B6693AEC929}" srcOrd="0" destOrd="0" presId="urn:microsoft.com/office/officeart/2005/8/layout/chevron2"/>
    <dgm:cxn modelId="{C5A0FE38-C57B-49D6-8F3C-FF99D1934879}" type="presOf" srcId="{496A9541-2AC2-4F46-9B1E-3AE85BC56905}" destId="{A297E734-F015-4B7C-B39A-CDBEDD2B2B19}" srcOrd="0" destOrd="1" presId="urn:microsoft.com/office/officeart/2005/8/layout/chevron2"/>
    <dgm:cxn modelId="{8E10BFC5-E306-4CD6-8E2A-B2A4A40C2F36}" srcId="{B38181C7-1516-473D-BD76-F1C361BD0F62}" destId="{6A72A5D8-339E-4967-AB71-9C06F9058A92}" srcOrd="1" destOrd="0" parTransId="{821F1796-6C21-46DC-9F49-29339F5D8B3F}" sibTransId="{D24935A3-6BBD-4191-B1F3-07EF64B7F82E}"/>
    <dgm:cxn modelId="{8DFDD7F1-CEF8-48F8-AC6A-A7558F436914}" type="presOf" srcId="{B38181C7-1516-473D-BD76-F1C361BD0F62}" destId="{BB411270-1136-411B-BBFF-CB3D8962699D}" srcOrd="0" destOrd="0" presId="urn:microsoft.com/office/officeart/2005/8/layout/chevron2"/>
    <dgm:cxn modelId="{153D20F4-EA4F-4664-AB59-193ACDFB502C}" type="presOf" srcId="{D023DE55-7D4F-47DB-A45E-9ECF8B8ACFFE}" destId="{7284D454-A1F8-4824-B974-BE8818201136}" srcOrd="0" destOrd="0" presId="urn:microsoft.com/office/officeart/2005/8/layout/chevron2"/>
    <dgm:cxn modelId="{23C0E368-B114-462C-9E41-3E2A42F4D275}" type="presParOf" srcId="{7284D454-A1F8-4824-B974-BE8818201136}" destId="{8697EDD6-E2CC-4CF1-8515-42F340D4608F}" srcOrd="0" destOrd="0" presId="urn:microsoft.com/office/officeart/2005/8/layout/chevron2"/>
    <dgm:cxn modelId="{B9BA59B4-3E55-42E7-8828-C02C6EAE5252}" type="presParOf" srcId="{8697EDD6-E2CC-4CF1-8515-42F340D4608F}" destId="{4C21A953-9089-4EDA-B53A-9B6693AEC929}" srcOrd="0" destOrd="0" presId="urn:microsoft.com/office/officeart/2005/8/layout/chevron2"/>
    <dgm:cxn modelId="{63251842-9A31-42BC-98C0-5442B712AB47}" type="presParOf" srcId="{8697EDD6-E2CC-4CF1-8515-42F340D4608F}" destId="{A297E734-F015-4B7C-B39A-CDBEDD2B2B19}" srcOrd="1" destOrd="0" presId="urn:microsoft.com/office/officeart/2005/8/layout/chevron2"/>
    <dgm:cxn modelId="{43C11F03-A004-465D-A7AF-699D5EB22150}" type="presParOf" srcId="{7284D454-A1F8-4824-B974-BE8818201136}" destId="{94743D35-409D-43B8-BE52-2E5B93F2B784}" srcOrd="1" destOrd="0" presId="urn:microsoft.com/office/officeart/2005/8/layout/chevron2"/>
    <dgm:cxn modelId="{EECCDC37-04E5-4D38-84A6-B4BE68AF9489}" type="presParOf" srcId="{7284D454-A1F8-4824-B974-BE8818201136}" destId="{1454356A-4EB3-494E-8DDF-E602F704576C}" srcOrd="2" destOrd="0" presId="urn:microsoft.com/office/officeart/2005/8/layout/chevron2"/>
    <dgm:cxn modelId="{49E553DB-6CFF-430E-ACAD-3D1A04548645}" type="presParOf" srcId="{1454356A-4EB3-494E-8DDF-E602F704576C}" destId="{BB411270-1136-411B-BBFF-CB3D8962699D}" srcOrd="0" destOrd="0" presId="urn:microsoft.com/office/officeart/2005/8/layout/chevron2"/>
    <dgm:cxn modelId="{F4213E32-5C42-43AE-AEE7-AABC254ABB04}" type="presParOf" srcId="{1454356A-4EB3-494E-8DDF-E602F704576C}" destId="{247CCECD-0D25-4E32-8637-690DF94383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3DE55-7D4F-47DB-A45E-9ECF8B8ACFFE}" type="doc">
      <dgm:prSet loTypeId="urn:microsoft.com/office/officeart/2005/8/layout/chevron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A8C74A4-9838-4E44-BEAE-D39E2BFF9272}">
      <dgm:prSet phldrT="[Текст]" phldr="1" custT="1"/>
      <dgm:spPr/>
      <dgm:t>
        <a:bodyPr/>
        <a:lstStyle/>
        <a:p>
          <a:endParaRPr lang="ru-RU" sz="1500" dirty="0">
            <a:latin typeface="Century Gothic" panose="020B0502020202020204" pitchFamily="34" charset="0"/>
          </a:endParaRPr>
        </a:p>
      </dgm:t>
    </dgm:pt>
    <dgm:pt modelId="{4E6A2C62-4AB1-47CE-94E8-F8B6B4666947}" type="parTrans" cxnId="{0C0EE5DA-FA20-4E47-827E-B2A235B11D0F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38A7DAEC-5084-48D4-BD16-99242C3303CB}" type="sibTrans" cxnId="{0C0EE5DA-FA20-4E47-827E-B2A235B11D0F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A9C3282F-5B15-459E-9857-56331A361CCB}">
      <dgm:prSet phldrT="[Текст]" custT="1"/>
      <dgm:spPr/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отходы, образующиеся в жилых помещениях в процессе потребления физическими лицами, а также товары, утратившие свои потребительские свойства в процессе их использования физическими лицами в жилых помещения в целях удовлетворения личных и бытовых нужд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5B9D077B-226B-4CF4-B990-D680E80C9A5B}" type="parTrans" cxnId="{D3BE2D06-9CA4-407C-84BB-81989FEA16EE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5D2FE409-7068-4CB3-80C7-40CD6C15F139}" type="sibTrans" cxnId="{D3BE2D06-9CA4-407C-84BB-81989FEA16EE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B38181C7-1516-473D-BD76-F1C361BD0F62}">
      <dgm:prSet phldrT="[Текст]" phldr="1" custT="1"/>
      <dgm:spPr/>
      <dgm:t>
        <a:bodyPr/>
        <a:lstStyle/>
        <a:p>
          <a:endParaRPr lang="ru-RU" sz="1500" dirty="0">
            <a:latin typeface="Century Gothic" panose="020B0502020202020204" pitchFamily="34" charset="0"/>
          </a:endParaRPr>
        </a:p>
      </dgm:t>
    </dgm:pt>
    <dgm:pt modelId="{6468DA5E-6481-4B63-BAB0-F2989779A15D}" type="parTrans" cxnId="{A8DC5A0C-467E-45CE-817E-3F279DAF4777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E2D45764-CE71-4511-B486-ADF7931778DE}" type="sibTrans" cxnId="{A8DC5A0C-467E-45CE-817E-3F279DAF4777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C653B572-8A5F-477B-BCAE-DBB34BDAE61A}">
      <dgm:prSet phldrT="[Текст]" custT="1"/>
      <dgm:spPr/>
      <dgm:t>
        <a:bodyPr/>
        <a:lstStyle/>
        <a:p>
          <a:r>
            <a:rPr lang="ru-RU" sz="1700" dirty="0" smtClean="0">
              <a:latin typeface="Century Gothic" panose="020B0502020202020204" pitchFamily="34" charset="0"/>
            </a:rPr>
            <a:t>отходы, образующиеся в процессе деятельности юридических лиц, ИП и подобные по составу отходам, образующимся в жилых помещениях в процессе потребления физическими лицами</a:t>
          </a:r>
          <a:endParaRPr lang="ru-RU" sz="1700" dirty="0">
            <a:latin typeface="Century Gothic" panose="020B0502020202020204" pitchFamily="34" charset="0"/>
          </a:endParaRPr>
        </a:p>
      </dgm:t>
    </dgm:pt>
    <dgm:pt modelId="{F4D13589-3125-4EDB-B006-7D715468CE23}" type="parTrans" cxnId="{247AFEBF-BA07-4B1A-B2AA-8611B9252577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F2EE41DB-E7A7-4856-85B8-8A720FBDFD0D}" type="sibTrans" cxnId="{247AFEBF-BA07-4B1A-B2AA-8611B9252577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7284D454-A1F8-4824-B974-BE8818201136}" type="pres">
      <dgm:prSet presAssocID="{D023DE55-7D4F-47DB-A45E-9ECF8B8ACF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7EDD6-E2CC-4CF1-8515-42F340D4608F}" type="pres">
      <dgm:prSet presAssocID="{4A8C74A4-9838-4E44-BEAE-D39E2BFF9272}" presName="composite" presStyleCnt="0"/>
      <dgm:spPr/>
      <dgm:t>
        <a:bodyPr/>
        <a:lstStyle/>
        <a:p>
          <a:endParaRPr lang="ru-RU"/>
        </a:p>
      </dgm:t>
    </dgm:pt>
    <dgm:pt modelId="{4C21A953-9089-4EDA-B53A-9B6693AEC929}" type="pres">
      <dgm:prSet presAssocID="{4A8C74A4-9838-4E44-BEAE-D39E2BFF927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7E734-F015-4B7C-B39A-CDBEDD2B2B19}" type="pres">
      <dgm:prSet presAssocID="{4A8C74A4-9838-4E44-BEAE-D39E2BFF927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43D35-409D-43B8-BE52-2E5B93F2B784}" type="pres">
      <dgm:prSet presAssocID="{38A7DAEC-5084-48D4-BD16-99242C3303CB}" presName="sp" presStyleCnt="0"/>
      <dgm:spPr/>
      <dgm:t>
        <a:bodyPr/>
        <a:lstStyle/>
        <a:p>
          <a:endParaRPr lang="ru-RU"/>
        </a:p>
      </dgm:t>
    </dgm:pt>
    <dgm:pt modelId="{1454356A-4EB3-494E-8DDF-E602F704576C}" type="pres">
      <dgm:prSet presAssocID="{B38181C7-1516-473D-BD76-F1C361BD0F62}" presName="composite" presStyleCnt="0"/>
      <dgm:spPr/>
      <dgm:t>
        <a:bodyPr/>
        <a:lstStyle/>
        <a:p>
          <a:endParaRPr lang="ru-RU"/>
        </a:p>
      </dgm:t>
    </dgm:pt>
    <dgm:pt modelId="{BB411270-1136-411B-BBFF-CB3D8962699D}" type="pres">
      <dgm:prSet presAssocID="{B38181C7-1516-473D-BD76-F1C361BD0F6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CCECD-0D25-4E32-8637-690DF9438373}" type="pres">
      <dgm:prSet presAssocID="{B38181C7-1516-473D-BD76-F1C361BD0F6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926CE-E53E-43DD-8372-D1D9890BC850}" type="presOf" srcId="{C653B572-8A5F-477B-BCAE-DBB34BDAE61A}" destId="{247CCECD-0D25-4E32-8637-690DF9438373}" srcOrd="0" destOrd="0" presId="urn:microsoft.com/office/officeart/2005/8/layout/chevron2"/>
    <dgm:cxn modelId="{247AFEBF-BA07-4B1A-B2AA-8611B9252577}" srcId="{B38181C7-1516-473D-BD76-F1C361BD0F62}" destId="{C653B572-8A5F-477B-BCAE-DBB34BDAE61A}" srcOrd="0" destOrd="0" parTransId="{F4D13589-3125-4EDB-B006-7D715468CE23}" sibTransId="{F2EE41DB-E7A7-4856-85B8-8A720FBDFD0D}"/>
    <dgm:cxn modelId="{A8DC5A0C-467E-45CE-817E-3F279DAF4777}" srcId="{D023DE55-7D4F-47DB-A45E-9ECF8B8ACFFE}" destId="{B38181C7-1516-473D-BD76-F1C361BD0F62}" srcOrd="1" destOrd="0" parTransId="{6468DA5E-6481-4B63-BAB0-F2989779A15D}" sibTransId="{E2D45764-CE71-4511-B486-ADF7931778DE}"/>
    <dgm:cxn modelId="{52465A66-2056-4CE9-BC0A-6CB1A835CC2E}" type="presOf" srcId="{A9C3282F-5B15-459E-9857-56331A361CCB}" destId="{A297E734-F015-4B7C-B39A-CDBEDD2B2B19}" srcOrd="0" destOrd="0" presId="urn:microsoft.com/office/officeart/2005/8/layout/chevron2"/>
    <dgm:cxn modelId="{D3BE2D06-9CA4-407C-84BB-81989FEA16EE}" srcId="{4A8C74A4-9838-4E44-BEAE-D39E2BFF9272}" destId="{A9C3282F-5B15-459E-9857-56331A361CCB}" srcOrd="0" destOrd="0" parTransId="{5B9D077B-226B-4CF4-B990-D680E80C9A5B}" sibTransId="{5D2FE409-7068-4CB3-80C7-40CD6C15F139}"/>
    <dgm:cxn modelId="{0C0EE5DA-FA20-4E47-827E-B2A235B11D0F}" srcId="{D023DE55-7D4F-47DB-A45E-9ECF8B8ACFFE}" destId="{4A8C74A4-9838-4E44-BEAE-D39E2BFF9272}" srcOrd="0" destOrd="0" parTransId="{4E6A2C62-4AB1-47CE-94E8-F8B6B4666947}" sibTransId="{38A7DAEC-5084-48D4-BD16-99242C3303CB}"/>
    <dgm:cxn modelId="{374E7200-56E6-45E5-9A13-38B321B03640}" type="presOf" srcId="{D023DE55-7D4F-47DB-A45E-9ECF8B8ACFFE}" destId="{7284D454-A1F8-4824-B974-BE8818201136}" srcOrd="0" destOrd="0" presId="urn:microsoft.com/office/officeart/2005/8/layout/chevron2"/>
    <dgm:cxn modelId="{BFD0EBD2-866F-4DF7-BB38-ADAEA2FF2EAE}" type="presOf" srcId="{4A8C74A4-9838-4E44-BEAE-D39E2BFF9272}" destId="{4C21A953-9089-4EDA-B53A-9B6693AEC929}" srcOrd="0" destOrd="0" presId="urn:microsoft.com/office/officeart/2005/8/layout/chevron2"/>
    <dgm:cxn modelId="{3581D1E7-D56E-4126-8E2F-B19F8273C980}" type="presOf" srcId="{B38181C7-1516-473D-BD76-F1C361BD0F62}" destId="{BB411270-1136-411B-BBFF-CB3D8962699D}" srcOrd="0" destOrd="0" presId="urn:microsoft.com/office/officeart/2005/8/layout/chevron2"/>
    <dgm:cxn modelId="{C74BD6E5-DCDB-419B-9487-55FFD52018AC}" type="presParOf" srcId="{7284D454-A1F8-4824-B974-BE8818201136}" destId="{8697EDD6-E2CC-4CF1-8515-42F340D4608F}" srcOrd="0" destOrd="0" presId="urn:microsoft.com/office/officeart/2005/8/layout/chevron2"/>
    <dgm:cxn modelId="{55A2FF5A-0229-44CC-99FD-5EFC686183A3}" type="presParOf" srcId="{8697EDD6-E2CC-4CF1-8515-42F340D4608F}" destId="{4C21A953-9089-4EDA-B53A-9B6693AEC929}" srcOrd="0" destOrd="0" presId="urn:microsoft.com/office/officeart/2005/8/layout/chevron2"/>
    <dgm:cxn modelId="{D2EC5A3E-4697-4BEE-9D6C-6CD223680FE0}" type="presParOf" srcId="{8697EDD6-E2CC-4CF1-8515-42F340D4608F}" destId="{A297E734-F015-4B7C-B39A-CDBEDD2B2B19}" srcOrd="1" destOrd="0" presId="urn:microsoft.com/office/officeart/2005/8/layout/chevron2"/>
    <dgm:cxn modelId="{CD4F626D-F3AA-4E4C-ABCB-5A7ECAA0AE11}" type="presParOf" srcId="{7284D454-A1F8-4824-B974-BE8818201136}" destId="{94743D35-409D-43B8-BE52-2E5B93F2B784}" srcOrd="1" destOrd="0" presId="urn:microsoft.com/office/officeart/2005/8/layout/chevron2"/>
    <dgm:cxn modelId="{23EDC901-7AB4-4B7C-9B65-0659BEAEA4D0}" type="presParOf" srcId="{7284D454-A1F8-4824-B974-BE8818201136}" destId="{1454356A-4EB3-494E-8DDF-E602F704576C}" srcOrd="2" destOrd="0" presId="urn:microsoft.com/office/officeart/2005/8/layout/chevron2"/>
    <dgm:cxn modelId="{21795E30-3615-48D3-92CB-816E6F362D2E}" type="presParOf" srcId="{1454356A-4EB3-494E-8DDF-E602F704576C}" destId="{BB411270-1136-411B-BBFF-CB3D8962699D}" srcOrd="0" destOrd="0" presId="urn:microsoft.com/office/officeart/2005/8/layout/chevron2"/>
    <dgm:cxn modelId="{A64D2F54-3DE2-475C-860B-E6184D79A66E}" type="presParOf" srcId="{1454356A-4EB3-494E-8DDF-E602F704576C}" destId="{247CCECD-0D25-4E32-8637-690DF94383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23DE55-7D4F-47DB-A45E-9ECF8B8ACFFE}" type="doc">
      <dgm:prSet loTypeId="urn:microsoft.com/office/officeart/2005/8/layout/chevron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A8C74A4-9838-4E44-BEAE-D39E2BFF9272}">
      <dgm:prSet phldrT="[Текст]" phldr="1" custT="1"/>
      <dgm:spPr/>
      <dgm:t>
        <a:bodyPr/>
        <a:lstStyle/>
        <a:p>
          <a:endParaRPr lang="ru-RU" sz="2000" dirty="0">
            <a:latin typeface="Century Gothic" panose="020B0502020202020204" pitchFamily="34" charset="0"/>
          </a:endParaRPr>
        </a:p>
      </dgm:t>
    </dgm:pt>
    <dgm:pt modelId="{4E6A2C62-4AB1-47CE-94E8-F8B6B4666947}" type="parTrans" cxnId="{0C0EE5DA-FA20-4E47-827E-B2A235B11D0F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38A7DAEC-5084-48D4-BD16-99242C3303CB}" type="sibTrans" cxnId="{0C0EE5DA-FA20-4E47-827E-B2A235B11D0F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A9C3282F-5B15-459E-9857-56331A361CCB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с собственниками ТКО (физические, юридические лица, индивидуальные предприниматели)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5B9D077B-226B-4CF4-B990-D680E80C9A5B}" type="parTrans" cxnId="{D3BE2D06-9CA4-407C-84BB-81989FEA16EE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5D2FE409-7068-4CB3-80C7-40CD6C15F139}" type="sibTrans" cxnId="{D3BE2D06-9CA4-407C-84BB-81989FEA16EE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B38181C7-1516-473D-BD76-F1C361BD0F62}">
      <dgm:prSet phldrT="[Текст]" phldr="1" custT="1"/>
      <dgm:spPr/>
      <dgm:t>
        <a:bodyPr/>
        <a:lstStyle/>
        <a:p>
          <a:endParaRPr lang="ru-RU" sz="2000" dirty="0">
            <a:latin typeface="Century Gothic" panose="020B0502020202020204" pitchFamily="34" charset="0"/>
          </a:endParaRPr>
        </a:p>
      </dgm:t>
    </dgm:pt>
    <dgm:pt modelId="{6468DA5E-6481-4B63-BAB0-F2989779A15D}" type="parTrans" cxnId="{A8DC5A0C-467E-45CE-817E-3F279DAF4777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E2D45764-CE71-4511-B486-ADF7931778DE}" type="sibTrans" cxnId="{A8DC5A0C-467E-45CE-817E-3F279DAF4777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C653B572-8A5F-477B-BCAE-DBB34BDAE61A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с операторами по обращению с ТКО, владеющими объектами обработки, обезвреживания и захоронения ТКО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F4D13589-3125-4EDB-B006-7D715468CE23}" type="parTrans" cxnId="{247AFEBF-BA07-4B1A-B2AA-8611B9252577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F2EE41DB-E7A7-4856-85B8-8A720FBDFD0D}" type="sibTrans" cxnId="{247AFEBF-BA07-4B1A-B2AA-8611B9252577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9B1DDBA8-59AF-4304-A25C-1B9FFA00E0A4}">
      <dgm:prSet phldrT="[Текст]" phldr="1" custT="1"/>
      <dgm:spPr/>
      <dgm:t>
        <a:bodyPr/>
        <a:lstStyle/>
        <a:p>
          <a:endParaRPr lang="ru-RU" sz="2000" dirty="0">
            <a:latin typeface="Century Gothic" panose="020B0502020202020204" pitchFamily="34" charset="0"/>
          </a:endParaRPr>
        </a:p>
      </dgm:t>
    </dgm:pt>
    <dgm:pt modelId="{BB52C5B7-6C7D-499C-B39A-6499A6B210B3}" type="parTrans" cxnId="{4BD3794D-E3A8-4620-B494-E82075110BAF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CD2FE19E-9D06-472C-8C8D-098EB47CC05B}" type="sibTrans" cxnId="{4BD3794D-E3A8-4620-B494-E82075110BAF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53B860EA-9A0E-4D33-A17C-BEC097E9422B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с компаниями, осуществляющими транспортирование ТКО (выбираются на конкурсной основе) </a:t>
          </a:r>
          <a:endParaRPr lang="ru-RU" sz="2000" dirty="0">
            <a:latin typeface="Century Gothic" panose="020B0502020202020204" pitchFamily="34" charset="0"/>
          </a:endParaRPr>
        </a:p>
      </dgm:t>
    </dgm:pt>
    <dgm:pt modelId="{DD7C69FF-0D76-4F73-A1D7-59F2C34FA563}" type="parTrans" cxnId="{6AEC841E-AA42-4E9F-8278-FE8665465E7D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2217808B-0E40-498F-8EEA-57648BE30E9E}" type="sibTrans" cxnId="{6AEC841E-AA42-4E9F-8278-FE8665465E7D}">
      <dgm:prSet/>
      <dgm:spPr/>
      <dgm:t>
        <a:bodyPr/>
        <a:lstStyle/>
        <a:p>
          <a:endParaRPr lang="ru-RU" sz="2000">
            <a:latin typeface="Century Gothic" panose="020B0502020202020204" pitchFamily="34" charset="0"/>
          </a:endParaRPr>
        </a:p>
      </dgm:t>
    </dgm:pt>
    <dgm:pt modelId="{7284D454-A1F8-4824-B974-BE8818201136}" type="pres">
      <dgm:prSet presAssocID="{D023DE55-7D4F-47DB-A45E-9ECF8B8ACF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7EDD6-E2CC-4CF1-8515-42F340D4608F}" type="pres">
      <dgm:prSet presAssocID="{4A8C74A4-9838-4E44-BEAE-D39E2BFF9272}" presName="composite" presStyleCnt="0"/>
      <dgm:spPr/>
      <dgm:t>
        <a:bodyPr/>
        <a:lstStyle/>
        <a:p>
          <a:endParaRPr lang="ru-RU"/>
        </a:p>
      </dgm:t>
    </dgm:pt>
    <dgm:pt modelId="{4C21A953-9089-4EDA-B53A-9B6693AEC929}" type="pres">
      <dgm:prSet presAssocID="{4A8C74A4-9838-4E44-BEAE-D39E2BFF927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7E734-F015-4B7C-B39A-CDBEDD2B2B19}" type="pres">
      <dgm:prSet presAssocID="{4A8C74A4-9838-4E44-BEAE-D39E2BFF927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43D35-409D-43B8-BE52-2E5B93F2B784}" type="pres">
      <dgm:prSet presAssocID="{38A7DAEC-5084-48D4-BD16-99242C3303CB}" presName="sp" presStyleCnt="0"/>
      <dgm:spPr/>
      <dgm:t>
        <a:bodyPr/>
        <a:lstStyle/>
        <a:p>
          <a:endParaRPr lang="ru-RU"/>
        </a:p>
      </dgm:t>
    </dgm:pt>
    <dgm:pt modelId="{1454356A-4EB3-494E-8DDF-E602F704576C}" type="pres">
      <dgm:prSet presAssocID="{B38181C7-1516-473D-BD76-F1C361BD0F62}" presName="composite" presStyleCnt="0"/>
      <dgm:spPr/>
      <dgm:t>
        <a:bodyPr/>
        <a:lstStyle/>
        <a:p>
          <a:endParaRPr lang="ru-RU"/>
        </a:p>
      </dgm:t>
    </dgm:pt>
    <dgm:pt modelId="{BB411270-1136-411B-BBFF-CB3D8962699D}" type="pres">
      <dgm:prSet presAssocID="{B38181C7-1516-473D-BD76-F1C361BD0F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CCECD-0D25-4E32-8637-690DF9438373}" type="pres">
      <dgm:prSet presAssocID="{B38181C7-1516-473D-BD76-F1C361BD0F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A2297-E405-4363-98DD-ADF341330A9D}" type="pres">
      <dgm:prSet presAssocID="{E2D45764-CE71-4511-B486-ADF7931778DE}" presName="sp" presStyleCnt="0"/>
      <dgm:spPr/>
      <dgm:t>
        <a:bodyPr/>
        <a:lstStyle/>
        <a:p>
          <a:endParaRPr lang="ru-RU"/>
        </a:p>
      </dgm:t>
    </dgm:pt>
    <dgm:pt modelId="{897B3D6F-BF0E-4F5E-85A0-D935B1F4AD5D}" type="pres">
      <dgm:prSet presAssocID="{9B1DDBA8-59AF-4304-A25C-1B9FFA00E0A4}" presName="composite" presStyleCnt="0"/>
      <dgm:spPr/>
      <dgm:t>
        <a:bodyPr/>
        <a:lstStyle/>
        <a:p>
          <a:endParaRPr lang="ru-RU"/>
        </a:p>
      </dgm:t>
    </dgm:pt>
    <dgm:pt modelId="{EC37A1C9-3E97-4EFD-AE67-D3FB8AD05E55}" type="pres">
      <dgm:prSet presAssocID="{9B1DDBA8-59AF-4304-A25C-1B9FFA00E0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2BCE6-03AD-4235-A97C-A93CEEF06050}" type="pres">
      <dgm:prSet presAssocID="{9B1DDBA8-59AF-4304-A25C-1B9FFA00E0A4}" presName="descendantText" presStyleLbl="alignAcc1" presStyleIdx="2" presStyleCnt="3" custScaleY="13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66DF1-807E-45BF-AEC9-E198E725838D}" type="presOf" srcId="{53B860EA-9A0E-4D33-A17C-BEC097E9422B}" destId="{1182BCE6-03AD-4235-A97C-A93CEEF06050}" srcOrd="0" destOrd="0" presId="urn:microsoft.com/office/officeart/2005/8/layout/chevron2"/>
    <dgm:cxn modelId="{8D18346E-C697-4C1E-8FB2-D0393F06DA58}" type="presOf" srcId="{D023DE55-7D4F-47DB-A45E-9ECF8B8ACFFE}" destId="{7284D454-A1F8-4824-B974-BE8818201136}" srcOrd="0" destOrd="0" presId="urn:microsoft.com/office/officeart/2005/8/layout/chevron2"/>
    <dgm:cxn modelId="{06BEAB9D-BF36-4378-94F5-49876FAE848D}" type="presOf" srcId="{B38181C7-1516-473D-BD76-F1C361BD0F62}" destId="{BB411270-1136-411B-BBFF-CB3D8962699D}" srcOrd="0" destOrd="0" presId="urn:microsoft.com/office/officeart/2005/8/layout/chevron2"/>
    <dgm:cxn modelId="{247AFEBF-BA07-4B1A-B2AA-8611B9252577}" srcId="{B38181C7-1516-473D-BD76-F1C361BD0F62}" destId="{C653B572-8A5F-477B-BCAE-DBB34BDAE61A}" srcOrd="0" destOrd="0" parTransId="{F4D13589-3125-4EDB-B006-7D715468CE23}" sibTransId="{F2EE41DB-E7A7-4856-85B8-8A720FBDFD0D}"/>
    <dgm:cxn modelId="{A8DC5A0C-467E-45CE-817E-3F279DAF4777}" srcId="{D023DE55-7D4F-47DB-A45E-9ECF8B8ACFFE}" destId="{B38181C7-1516-473D-BD76-F1C361BD0F62}" srcOrd="1" destOrd="0" parTransId="{6468DA5E-6481-4B63-BAB0-F2989779A15D}" sibTransId="{E2D45764-CE71-4511-B486-ADF7931778DE}"/>
    <dgm:cxn modelId="{D3BE2D06-9CA4-407C-84BB-81989FEA16EE}" srcId="{4A8C74A4-9838-4E44-BEAE-D39E2BFF9272}" destId="{A9C3282F-5B15-459E-9857-56331A361CCB}" srcOrd="0" destOrd="0" parTransId="{5B9D077B-226B-4CF4-B990-D680E80C9A5B}" sibTransId="{5D2FE409-7068-4CB3-80C7-40CD6C15F139}"/>
    <dgm:cxn modelId="{2F1D806B-517F-4790-A84B-DE81DE418B6D}" type="presOf" srcId="{4A8C74A4-9838-4E44-BEAE-D39E2BFF9272}" destId="{4C21A953-9089-4EDA-B53A-9B6693AEC929}" srcOrd="0" destOrd="0" presId="urn:microsoft.com/office/officeart/2005/8/layout/chevron2"/>
    <dgm:cxn modelId="{0C0EE5DA-FA20-4E47-827E-B2A235B11D0F}" srcId="{D023DE55-7D4F-47DB-A45E-9ECF8B8ACFFE}" destId="{4A8C74A4-9838-4E44-BEAE-D39E2BFF9272}" srcOrd="0" destOrd="0" parTransId="{4E6A2C62-4AB1-47CE-94E8-F8B6B4666947}" sibTransId="{38A7DAEC-5084-48D4-BD16-99242C3303CB}"/>
    <dgm:cxn modelId="{F1CA906C-8B4C-4DF4-94D9-3B4B64B0BD94}" type="presOf" srcId="{9B1DDBA8-59AF-4304-A25C-1B9FFA00E0A4}" destId="{EC37A1C9-3E97-4EFD-AE67-D3FB8AD05E55}" srcOrd="0" destOrd="0" presId="urn:microsoft.com/office/officeart/2005/8/layout/chevron2"/>
    <dgm:cxn modelId="{6AEC841E-AA42-4E9F-8278-FE8665465E7D}" srcId="{9B1DDBA8-59AF-4304-A25C-1B9FFA00E0A4}" destId="{53B860EA-9A0E-4D33-A17C-BEC097E9422B}" srcOrd="0" destOrd="0" parTransId="{DD7C69FF-0D76-4F73-A1D7-59F2C34FA563}" sibTransId="{2217808B-0E40-498F-8EEA-57648BE30E9E}"/>
    <dgm:cxn modelId="{4BD3794D-E3A8-4620-B494-E82075110BAF}" srcId="{D023DE55-7D4F-47DB-A45E-9ECF8B8ACFFE}" destId="{9B1DDBA8-59AF-4304-A25C-1B9FFA00E0A4}" srcOrd="2" destOrd="0" parTransId="{BB52C5B7-6C7D-499C-B39A-6499A6B210B3}" sibTransId="{CD2FE19E-9D06-472C-8C8D-098EB47CC05B}"/>
    <dgm:cxn modelId="{8436AB0E-63AB-4566-B8C1-6EECDE7EBA46}" type="presOf" srcId="{C653B572-8A5F-477B-BCAE-DBB34BDAE61A}" destId="{247CCECD-0D25-4E32-8637-690DF9438373}" srcOrd="0" destOrd="0" presId="urn:microsoft.com/office/officeart/2005/8/layout/chevron2"/>
    <dgm:cxn modelId="{284CB041-EDD9-46BE-AEA6-AE43FEF942DE}" type="presOf" srcId="{A9C3282F-5B15-459E-9857-56331A361CCB}" destId="{A297E734-F015-4B7C-B39A-CDBEDD2B2B19}" srcOrd="0" destOrd="0" presId="urn:microsoft.com/office/officeart/2005/8/layout/chevron2"/>
    <dgm:cxn modelId="{91A98667-FEEF-47D0-ACA2-F74485A8F437}" type="presParOf" srcId="{7284D454-A1F8-4824-B974-BE8818201136}" destId="{8697EDD6-E2CC-4CF1-8515-42F340D4608F}" srcOrd="0" destOrd="0" presId="urn:microsoft.com/office/officeart/2005/8/layout/chevron2"/>
    <dgm:cxn modelId="{02AD1BB2-332A-41F9-A472-40B8527A6FC6}" type="presParOf" srcId="{8697EDD6-E2CC-4CF1-8515-42F340D4608F}" destId="{4C21A953-9089-4EDA-B53A-9B6693AEC929}" srcOrd="0" destOrd="0" presId="urn:microsoft.com/office/officeart/2005/8/layout/chevron2"/>
    <dgm:cxn modelId="{97BCD3BF-CF90-4BAB-8B77-85A6154D09C6}" type="presParOf" srcId="{8697EDD6-E2CC-4CF1-8515-42F340D4608F}" destId="{A297E734-F015-4B7C-B39A-CDBEDD2B2B19}" srcOrd="1" destOrd="0" presId="urn:microsoft.com/office/officeart/2005/8/layout/chevron2"/>
    <dgm:cxn modelId="{117B8333-CD3B-44E5-90E0-C6102ACAF462}" type="presParOf" srcId="{7284D454-A1F8-4824-B974-BE8818201136}" destId="{94743D35-409D-43B8-BE52-2E5B93F2B784}" srcOrd="1" destOrd="0" presId="urn:microsoft.com/office/officeart/2005/8/layout/chevron2"/>
    <dgm:cxn modelId="{DF92220A-8BCB-4B7F-97AF-689B70C84880}" type="presParOf" srcId="{7284D454-A1F8-4824-B974-BE8818201136}" destId="{1454356A-4EB3-494E-8DDF-E602F704576C}" srcOrd="2" destOrd="0" presId="urn:microsoft.com/office/officeart/2005/8/layout/chevron2"/>
    <dgm:cxn modelId="{95056BB8-DD81-40CD-890C-DA335EA299A0}" type="presParOf" srcId="{1454356A-4EB3-494E-8DDF-E602F704576C}" destId="{BB411270-1136-411B-BBFF-CB3D8962699D}" srcOrd="0" destOrd="0" presId="urn:microsoft.com/office/officeart/2005/8/layout/chevron2"/>
    <dgm:cxn modelId="{87307D46-B9D3-44A8-937A-F08A3EDE43CC}" type="presParOf" srcId="{1454356A-4EB3-494E-8DDF-E602F704576C}" destId="{247CCECD-0D25-4E32-8637-690DF9438373}" srcOrd="1" destOrd="0" presId="urn:microsoft.com/office/officeart/2005/8/layout/chevron2"/>
    <dgm:cxn modelId="{436B775D-1D20-4D55-B82E-EB5490CA1189}" type="presParOf" srcId="{7284D454-A1F8-4824-B974-BE8818201136}" destId="{3DCA2297-E405-4363-98DD-ADF341330A9D}" srcOrd="3" destOrd="0" presId="urn:microsoft.com/office/officeart/2005/8/layout/chevron2"/>
    <dgm:cxn modelId="{1FFB05D5-6AA0-4455-8CEB-354057017E4E}" type="presParOf" srcId="{7284D454-A1F8-4824-B974-BE8818201136}" destId="{897B3D6F-BF0E-4F5E-85A0-D935B1F4AD5D}" srcOrd="4" destOrd="0" presId="urn:microsoft.com/office/officeart/2005/8/layout/chevron2"/>
    <dgm:cxn modelId="{FE0B1918-D221-4E6F-8EB4-F5577F6FEC37}" type="presParOf" srcId="{897B3D6F-BF0E-4F5E-85A0-D935B1F4AD5D}" destId="{EC37A1C9-3E97-4EFD-AE67-D3FB8AD05E55}" srcOrd="0" destOrd="0" presId="urn:microsoft.com/office/officeart/2005/8/layout/chevron2"/>
    <dgm:cxn modelId="{9D4DA3BD-66E5-453B-9C73-DCE2B7D649D7}" type="presParOf" srcId="{897B3D6F-BF0E-4F5E-85A0-D935B1F4AD5D}" destId="{1182BCE6-03AD-4235-A97C-A93CEEF060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23DE55-7D4F-47DB-A45E-9ECF8B8ACFFE}" type="doc">
      <dgm:prSet loTypeId="urn:microsoft.com/office/officeart/2005/8/layout/chevron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A8C74A4-9838-4E44-BEAE-D39E2BFF9272}">
      <dgm:prSet phldrT="[Текст]" phldr="1" custT="1"/>
      <dgm:spPr/>
      <dgm:t>
        <a:bodyPr/>
        <a:lstStyle/>
        <a:p>
          <a:endParaRPr lang="ru-RU" sz="1600" dirty="0">
            <a:latin typeface="Century Gothic" panose="020B0502020202020204" pitchFamily="34" charset="0"/>
          </a:endParaRPr>
        </a:p>
      </dgm:t>
    </dgm:pt>
    <dgm:pt modelId="{4E6A2C62-4AB1-47CE-94E8-F8B6B4666947}" type="parTrans" cxnId="{0C0EE5DA-FA20-4E47-827E-B2A235B11D0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38A7DAEC-5084-48D4-BD16-99242C3303CB}" type="sibTrans" cxnId="{0C0EE5DA-FA20-4E47-827E-B2A235B11D0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A9C3282F-5B15-459E-9857-56331A361CCB}">
      <dgm:prSet phldrT="[Текст]" custT="1"/>
      <dgm:spPr/>
      <dgm:t>
        <a:bodyPr/>
        <a:lstStyle/>
        <a:p>
          <a:r>
            <a:rPr lang="ru-RU" sz="2000" dirty="0" smtClean="0">
              <a:latin typeface="Century Gothic" panose="020B0502020202020204" pitchFamily="34" charset="0"/>
            </a:rPr>
            <a:t>договоры на оказание услуг по транспортированию ТКО с транспортными компаниями заключаются в соответствии </a:t>
          </a:r>
          <a:r>
            <a:rPr lang="ru-RU" sz="2000" dirty="0" smtClean="0">
              <a:latin typeface="Century Gothic" panose="020B0502020202020204" pitchFamily="34" charset="0"/>
            </a:rPr>
            <a:t>с</a:t>
          </a:r>
          <a:r>
            <a:rPr lang="en-US" sz="2000" dirty="0" smtClean="0">
              <a:latin typeface="Century Gothic" panose="020B0502020202020204" pitchFamily="34" charset="0"/>
            </a:rPr>
            <a:t> </a:t>
          </a:r>
          <a:r>
            <a:rPr lang="ru-RU" sz="1800" i="1" dirty="0" smtClean="0">
              <a:latin typeface="Century Gothic" panose="020B0502020202020204" pitchFamily="34" charset="0"/>
            </a:rPr>
            <a:t>Постановлением Правительства РФ от 03.11.2016 </a:t>
          </a:r>
          <a:r>
            <a:rPr lang="en-US" sz="1800" i="1" dirty="0" smtClean="0">
              <a:latin typeface="Century Gothic" panose="020B0502020202020204" pitchFamily="34" charset="0"/>
            </a:rPr>
            <a:t>N</a:t>
          </a:r>
          <a:r>
            <a:rPr lang="ru-RU" sz="1800" i="1" dirty="0" smtClean="0">
              <a:latin typeface="Century Gothic" panose="020B0502020202020204" pitchFamily="34" charset="0"/>
            </a:rPr>
            <a:t> 1133 «Об утверждении Правил проведения торгов, по результатам которых формируются цены на услуг по сбору и транспортированию ТКО для регионального оператора»</a:t>
          </a:r>
          <a:endParaRPr lang="ru-RU" sz="1800" i="1" dirty="0">
            <a:latin typeface="Century Gothic" panose="020B0502020202020204" pitchFamily="34" charset="0"/>
          </a:endParaRPr>
        </a:p>
      </dgm:t>
    </dgm:pt>
    <dgm:pt modelId="{5B9D077B-226B-4CF4-B990-D680E80C9A5B}" type="parTrans" cxnId="{D3BE2D06-9CA4-407C-84BB-81989FEA16EE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5D2FE409-7068-4CB3-80C7-40CD6C15F139}" type="sibTrans" cxnId="{D3BE2D06-9CA4-407C-84BB-81989FEA16EE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7284D454-A1F8-4824-B974-BE8818201136}" type="pres">
      <dgm:prSet presAssocID="{D023DE55-7D4F-47DB-A45E-9ECF8B8ACF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7EDD6-E2CC-4CF1-8515-42F340D4608F}" type="pres">
      <dgm:prSet presAssocID="{4A8C74A4-9838-4E44-BEAE-D39E2BFF9272}" presName="composite" presStyleCnt="0"/>
      <dgm:spPr/>
      <dgm:t>
        <a:bodyPr/>
        <a:lstStyle/>
        <a:p>
          <a:endParaRPr lang="ru-RU"/>
        </a:p>
      </dgm:t>
    </dgm:pt>
    <dgm:pt modelId="{4C21A953-9089-4EDA-B53A-9B6693AEC929}" type="pres">
      <dgm:prSet presAssocID="{4A8C74A4-9838-4E44-BEAE-D39E2BFF9272}" presName="parentText" presStyleLbl="alignNode1" presStyleIdx="0" presStyleCnt="1" custLinFactNeighborX="-15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7E734-F015-4B7C-B39A-CDBEDD2B2B19}" type="pres">
      <dgm:prSet presAssocID="{4A8C74A4-9838-4E44-BEAE-D39E2BFF9272}" presName="descendantText" presStyleLbl="alignAcc1" presStyleIdx="0" presStyleCnt="1" custScaleY="207834" custLinFactNeighborX="-833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E2D06-9CA4-407C-84BB-81989FEA16EE}" srcId="{4A8C74A4-9838-4E44-BEAE-D39E2BFF9272}" destId="{A9C3282F-5B15-459E-9857-56331A361CCB}" srcOrd="0" destOrd="0" parTransId="{5B9D077B-226B-4CF4-B990-D680E80C9A5B}" sibTransId="{5D2FE409-7068-4CB3-80C7-40CD6C15F139}"/>
    <dgm:cxn modelId="{36AC0B4E-BFC5-4964-A62F-40BDEE2D6670}" type="presOf" srcId="{A9C3282F-5B15-459E-9857-56331A361CCB}" destId="{A297E734-F015-4B7C-B39A-CDBEDD2B2B19}" srcOrd="0" destOrd="0" presId="urn:microsoft.com/office/officeart/2005/8/layout/chevron2"/>
    <dgm:cxn modelId="{5D56605B-44E8-4896-8A92-EB2D1A969CD7}" type="presOf" srcId="{D023DE55-7D4F-47DB-A45E-9ECF8B8ACFFE}" destId="{7284D454-A1F8-4824-B974-BE8818201136}" srcOrd="0" destOrd="0" presId="urn:microsoft.com/office/officeart/2005/8/layout/chevron2"/>
    <dgm:cxn modelId="{0C0EE5DA-FA20-4E47-827E-B2A235B11D0F}" srcId="{D023DE55-7D4F-47DB-A45E-9ECF8B8ACFFE}" destId="{4A8C74A4-9838-4E44-BEAE-D39E2BFF9272}" srcOrd="0" destOrd="0" parTransId="{4E6A2C62-4AB1-47CE-94E8-F8B6B4666947}" sibTransId="{38A7DAEC-5084-48D4-BD16-99242C3303CB}"/>
    <dgm:cxn modelId="{17761838-EE85-4D95-AFDA-53397D1D5A74}" type="presOf" srcId="{4A8C74A4-9838-4E44-BEAE-D39E2BFF9272}" destId="{4C21A953-9089-4EDA-B53A-9B6693AEC929}" srcOrd="0" destOrd="0" presId="urn:microsoft.com/office/officeart/2005/8/layout/chevron2"/>
    <dgm:cxn modelId="{5B104973-DB64-496F-8344-A09091EA986C}" type="presParOf" srcId="{7284D454-A1F8-4824-B974-BE8818201136}" destId="{8697EDD6-E2CC-4CF1-8515-42F340D4608F}" srcOrd="0" destOrd="0" presId="urn:microsoft.com/office/officeart/2005/8/layout/chevron2"/>
    <dgm:cxn modelId="{EEA6B14E-49F3-4059-ADDD-6B4FB3C021DD}" type="presParOf" srcId="{8697EDD6-E2CC-4CF1-8515-42F340D4608F}" destId="{4C21A953-9089-4EDA-B53A-9B6693AEC929}" srcOrd="0" destOrd="0" presId="urn:microsoft.com/office/officeart/2005/8/layout/chevron2"/>
    <dgm:cxn modelId="{0CF7B1D5-461A-4DD4-827F-32BB85151F30}" type="presParOf" srcId="{8697EDD6-E2CC-4CF1-8515-42F340D4608F}" destId="{A297E734-F015-4B7C-B39A-CDBEDD2B2B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23DE55-7D4F-47DB-A45E-9ECF8B8ACFFE}" type="doc">
      <dgm:prSet loTypeId="urn:microsoft.com/office/officeart/2005/8/layout/chevron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A8C74A4-9838-4E44-BEAE-D39E2BFF9272}">
      <dgm:prSet phldrT="[Текст]" phldr="1" custT="1"/>
      <dgm:spPr/>
      <dgm:t>
        <a:bodyPr/>
        <a:lstStyle/>
        <a:p>
          <a:endParaRPr lang="ru-RU" sz="1600" dirty="0">
            <a:latin typeface="Century Gothic" panose="020B0502020202020204" pitchFamily="34" charset="0"/>
          </a:endParaRPr>
        </a:p>
      </dgm:t>
    </dgm:pt>
    <dgm:pt modelId="{4E6A2C62-4AB1-47CE-94E8-F8B6B4666947}" type="parTrans" cxnId="{0C0EE5DA-FA20-4E47-827E-B2A235B11D0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38A7DAEC-5084-48D4-BD16-99242C3303CB}" type="sibTrans" cxnId="{0C0EE5DA-FA20-4E47-827E-B2A235B11D0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A9C3282F-5B15-459E-9857-56331A361CCB}">
      <dgm:prSet phldrT="[Текст]" custT="1"/>
      <dgm:spPr/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договор на оказание услуг по обращению с ТКО является публичным для регионального оператора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5B9D077B-226B-4CF4-B990-D680E80C9A5B}" type="parTrans" cxnId="{D3BE2D06-9CA4-407C-84BB-81989FEA16EE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5D2FE409-7068-4CB3-80C7-40CD6C15F139}" type="sibTrans" cxnId="{D3BE2D06-9CA4-407C-84BB-81989FEA16EE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B38181C7-1516-473D-BD76-F1C361BD0F62}">
      <dgm:prSet phldrT="[Текст]" phldr="1" custT="1"/>
      <dgm:spPr/>
      <dgm:t>
        <a:bodyPr/>
        <a:lstStyle/>
        <a:p>
          <a:endParaRPr lang="ru-RU" sz="1600" dirty="0">
            <a:latin typeface="Century Gothic" panose="020B0502020202020204" pitchFamily="34" charset="0"/>
          </a:endParaRPr>
        </a:p>
      </dgm:t>
    </dgm:pt>
    <dgm:pt modelId="{6468DA5E-6481-4B63-BAB0-F2989779A15D}" type="parTrans" cxnId="{A8DC5A0C-467E-45CE-817E-3F279DAF477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E2D45764-CE71-4511-B486-ADF7931778DE}" type="sibTrans" cxnId="{A8DC5A0C-467E-45CE-817E-3F279DAF477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C653B572-8A5F-477B-BCAE-DBB34BDAE61A}">
      <dgm:prSet phldrT="[Текст]" custT="1"/>
      <dgm:spPr/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собственники ТКО обязаны заключить договор на оказание услуг по обращению с ТКО с региональным оператором, в зоне деятельности которого образуются ТКО и находятся места их накопления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F4D13589-3125-4EDB-B006-7D715468CE23}" type="parTrans" cxnId="{247AFEBF-BA07-4B1A-B2AA-8611B925257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F2EE41DB-E7A7-4856-85B8-8A720FBDFD0D}" type="sibTrans" cxnId="{247AFEBF-BA07-4B1A-B2AA-8611B925257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9B1DDBA8-59AF-4304-A25C-1B9FFA00E0A4}">
      <dgm:prSet phldrT="[Текст]" phldr="1" custT="1"/>
      <dgm:spPr/>
      <dgm:t>
        <a:bodyPr/>
        <a:lstStyle/>
        <a:p>
          <a:endParaRPr lang="ru-RU" sz="1600" dirty="0">
            <a:latin typeface="Century Gothic" panose="020B0502020202020204" pitchFamily="34" charset="0"/>
          </a:endParaRPr>
        </a:p>
      </dgm:t>
    </dgm:pt>
    <dgm:pt modelId="{BB52C5B7-6C7D-499C-B39A-6499A6B210B3}" type="parTrans" cxnId="{4BD3794D-E3A8-4620-B494-E82075110BA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CD2FE19E-9D06-472C-8C8D-098EB47CC05B}" type="sibTrans" cxnId="{4BD3794D-E3A8-4620-B494-E82075110BAF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53B860EA-9A0E-4D33-A17C-BEC097E9422B}">
      <dgm:prSet phldrT="[Текст]" custT="1"/>
      <dgm:spPr/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договор на оказание услуг по обращению с ТКО заключается в соответствии с типовым договором, утверждённым </a:t>
          </a:r>
          <a:r>
            <a:rPr lang="ru-RU" sz="1600" i="1" dirty="0" smtClean="0">
              <a:latin typeface="Century Gothic" panose="020B0502020202020204" pitchFamily="34" charset="0"/>
            </a:rPr>
            <a:t>Постановлением Правительства РФ от 12.11.2016 </a:t>
          </a:r>
          <a:r>
            <a:rPr lang="en-US" sz="1600" i="1" dirty="0" smtClean="0">
              <a:latin typeface="Century Gothic" panose="020B0502020202020204" pitchFamily="34" charset="0"/>
            </a:rPr>
            <a:t>N</a:t>
          </a:r>
          <a:r>
            <a:rPr lang="ru-RU" sz="1600" i="1" dirty="0" smtClean="0">
              <a:latin typeface="Century Gothic" panose="020B0502020202020204" pitchFamily="34" charset="0"/>
            </a:rPr>
            <a:t> 1156 «Об обращении с твёрдыми коммунальными отходами и внесении изменения в постановление Правительства РФ от 25.08.2008 </a:t>
          </a:r>
          <a:r>
            <a:rPr lang="en-US" sz="1600" i="1" dirty="0" smtClean="0">
              <a:latin typeface="Century Gothic" panose="020B0502020202020204" pitchFamily="34" charset="0"/>
            </a:rPr>
            <a:t>N 641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DD7C69FF-0D76-4F73-A1D7-59F2C34FA563}" type="parTrans" cxnId="{6AEC841E-AA42-4E9F-8278-FE8665465E7D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2217808B-0E40-498F-8EEA-57648BE30E9E}" type="sibTrans" cxnId="{6AEC841E-AA42-4E9F-8278-FE8665465E7D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7284D454-A1F8-4824-B974-BE8818201136}" type="pres">
      <dgm:prSet presAssocID="{D023DE55-7D4F-47DB-A45E-9ECF8B8ACF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7EDD6-E2CC-4CF1-8515-42F340D4608F}" type="pres">
      <dgm:prSet presAssocID="{4A8C74A4-9838-4E44-BEAE-D39E2BFF9272}" presName="composite" presStyleCnt="0"/>
      <dgm:spPr/>
      <dgm:t>
        <a:bodyPr/>
        <a:lstStyle/>
        <a:p>
          <a:endParaRPr lang="ru-RU"/>
        </a:p>
      </dgm:t>
    </dgm:pt>
    <dgm:pt modelId="{4C21A953-9089-4EDA-B53A-9B6693AEC929}" type="pres">
      <dgm:prSet presAssocID="{4A8C74A4-9838-4E44-BEAE-D39E2BFF927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7E734-F015-4B7C-B39A-CDBEDD2B2B19}" type="pres">
      <dgm:prSet presAssocID="{4A8C74A4-9838-4E44-BEAE-D39E2BFF9272}" presName="descendantText" presStyleLbl="alignAcc1" presStyleIdx="0" presStyleCnt="3" custLinFactNeighborX="-833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43D35-409D-43B8-BE52-2E5B93F2B784}" type="pres">
      <dgm:prSet presAssocID="{38A7DAEC-5084-48D4-BD16-99242C3303CB}" presName="sp" presStyleCnt="0"/>
      <dgm:spPr/>
      <dgm:t>
        <a:bodyPr/>
        <a:lstStyle/>
        <a:p>
          <a:endParaRPr lang="ru-RU"/>
        </a:p>
      </dgm:t>
    </dgm:pt>
    <dgm:pt modelId="{1454356A-4EB3-494E-8DDF-E602F704576C}" type="pres">
      <dgm:prSet presAssocID="{B38181C7-1516-473D-BD76-F1C361BD0F62}" presName="composite" presStyleCnt="0"/>
      <dgm:spPr/>
      <dgm:t>
        <a:bodyPr/>
        <a:lstStyle/>
        <a:p>
          <a:endParaRPr lang="ru-RU"/>
        </a:p>
      </dgm:t>
    </dgm:pt>
    <dgm:pt modelId="{BB411270-1136-411B-BBFF-CB3D8962699D}" type="pres">
      <dgm:prSet presAssocID="{B38181C7-1516-473D-BD76-F1C361BD0F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CCECD-0D25-4E32-8637-690DF9438373}" type="pres">
      <dgm:prSet presAssocID="{B38181C7-1516-473D-BD76-F1C361BD0F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A2297-E405-4363-98DD-ADF341330A9D}" type="pres">
      <dgm:prSet presAssocID="{E2D45764-CE71-4511-B486-ADF7931778DE}" presName="sp" presStyleCnt="0"/>
      <dgm:spPr/>
      <dgm:t>
        <a:bodyPr/>
        <a:lstStyle/>
        <a:p>
          <a:endParaRPr lang="ru-RU"/>
        </a:p>
      </dgm:t>
    </dgm:pt>
    <dgm:pt modelId="{897B3D6F-BF0E-4F5E-85A0-D935B1F4AD5D}" type="pres">
      <dgm:prSet presAssocID="{9B1DDBA8-59AF-4304-A25C-1B9FFA00E0A4}" presName="composite" presStyleCnt="0"/>
      <dgm:spPr/>
      <dgm:t>
        <a:bodyPr/>
        <a:lstStyle/>
        <a:p>
          <a:endParaRPr lang="ru-RU"/>
        </a:p>
      </dgm:t>
    </dgm:pt>
    <dgm:pt modelId="{EC37A1C9-3E97-4EFD-AE67-D3FB8AD05E55}" type="pres">
      <dgm:prSet presAssocID="{9B1DDBA8-59AF-4304-A25C-1B9FFA00E0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2BCE6-03AD-4235-A97C-A93CEEF06050}" type="pres">
      <dgm:prSet presAssocID="{9B1DDBA8-59AF-4304-A25C-1B9FFA00E0A4}" presName="descendantText" presStyleLbl="alignAcc1" presStyleIdx="2" presStyleCnt="3" custScaleY="13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2AC8E-8B04-4486-BA3C-EE86B4B80A0B}" type="presOf" srcId="{4A8C74A4-9838-4E44-BEAE-D39E2BFF9272}" destId="{4C21A953-9089-4EDA-B53A-9B6693AEC929}" srcOrd="0" destOrd="0" presId="urn:microsoft.com/office/officeart/2005/8/layout/chevron2"/>
    <dgm:cxn modelId="{CCFF60A6-7BD1-4FFF-81DF-F707454B4FE9}" type="presOf" srcId="{B38181C7-1516-473D-BD76-F1C361BD0F62}" destId="{BB411270-1136-411B-BBFF-CB3D8962699D}" srcOrd="0" destOrd="0" presId="urn:microsoft.com/office/officeart/2005/8/layout/chevron2"/>
    <dgm:cxn modelId="{DB8B7EFD-C93F-4263-8051-2B788221F9CE}" type="presOf" srcId="{9B1DDBA8-59AF-4304-A25C-1B9FFA00E0A4}" destId="{EC37A1C9-3E97-4EFD-AE67-D3FB8AD05E55}" srcOrd="0" destOrd="0" presId="urn:microsoft.com/office/officeart/2005/8/layout/chevron2"/>
    <dgm:cxn modelId="{26008415-DFF4-4B48-82E2-D5F5562C092E}" type="presOf" srcId="{A9C3282F-5B15-459E-9857-56331A361CCB}" destId="{A297E734-F015-4B7C-B39A-CDBEDD2B2B19}" srcOrd="0" destOrd="0" presId="urn:microsoft.com/office/officeart/2005/8/layout/chevron2"/>
    <dgm:cxn modelId="{247AFEBF-BA07-4B1A-B2AA-8611B9252577}" srcId="{B38181C7-1516-473D-BD76-F1C361BD0F62}" destId="{C653B572-8A5F-477B-BCAE-DBB34BDAE61A}" srcOrd="0" destOrd="0" parTransId="{F4D13589-3125-4EDB-B006-7D715468CE23}" sibTransId="{F2EE41DB-E7A7-4856-85B8-8A720FBDFD0D}"/>
    <dgm:cxn modelId="{A8DC5A0C-467E-45CE-817E-3F279DAF4777}" srcId="{D023DE55-7D4F-47DB-A45E-9ECF8B8ACFFE}" destId="{B38181C7-1516-473D-BD76-F1C361BD0F62}" srcOrd="1" destOrd="0" parTransId="{6468DA5E-6481-4B63-BAB0-F2989779A15D}" sibTransId="{E2D45764-CE71-4511-B486-ADF7931778DE}"/>
    <dgm:cxn modelId="{43BB1005-5572-401E-8D28-947F5E84F150}" type="presOf" srcId="{D023DE55-7D4F-47DB-A45E-9ECF8B8ACFFE}" destId="{7284D454-A1F8-4824-B974-BE8818201136}" srcOrd="0" destOrd="0" presId="urn:microsoft.com/office/officeart/2005/8/layout/chevron2"/>
    <dgm:cxn modelId="{D3BE2D06-9CA4-407C-84BB-81989FEA16EE}" srcId="{4A8C74A4-9838-4E44-BEAE-D39E2BFF9272}" destId="{A9C3282F-5B15-459E-9857-56331A361CCB}" srcOrd="0" destOrd="0" parTransId="{5B9D077B-226B-4CF4-B990-D680E80C9A5B}" sibTransId="{5D2FE409-7068-4CB3-80C7-40CD6C15F139}"/>
    <dgm:cxn modelId="{0C0EE5DA-FA20-4E47-827E-B2A235B11D0F}" srcId="{D023DE55-7D4F-47DB-A45E-9ECF8B8ACFFE}" destId="{4A8C74A4-9838-4E44-BEAE-D39E2BFF9272}" srcOrd="0" destOrd="0" parTransId="{4E6A2C62-4AB1-47CE-94E8-F8B6B4666947}" sibTransId="{38A7DAEC-5084-48D4-BD16-99242C3303CB}"/>
    <dgm:cxn modelId="{BDEC2160-F8E2-419A-85F2-8E8E625CEB76}" type="presOf" srcId="{53B860EA-9A0E-4D33-A17C-BEC097E9422B}" destId="{1182BCE6-03AD-4235-A97C-A93CEEF06050}" srcOrd="0" destOrd="0" presId="urn:microsoft.com/office/officeart/2005/8/layout/chevron2"/>
    <dgm:cxn modelId="{6AEC841E-AA42-4E9F-8278-FE8665465E7D}" srcId="{9B1DDBA8-59AF-4304-A25C-1B9FFA00E0A4}" destId="{53B860EA-9A0E-4D33-A17C-BEC097E9422B}" srcOrd="0" destOrd="0" parTransId="{DD7C69FF-0D76-4F73-A1D7-59F2C34FA563}" sibTransId="{2217808B-0E40-498F-8EEA-57648BE30E9E}"/>
    <dgm:cxn modelId="{4BD3794D-E3A8-4620-B494-E82075110BAF}" srcId="{D023DE55-7D4F-47DB-A45E-9ECF8B8ACFFE}" destId="{9B1DDBA8-59AF-4304-A25C-1B9FFA00E0A4}" srcOrd="2" destOrd="0" parTransId="{BB52C5B7-6C7D-499C-B39A-6499A6B210B3}" sibTransId="{CD2FE19E-9D06-472C-8C8D-098EB47CC05B}"/>
    <dgm:cxn modelId="{08ABA6DD-B33B-44A4-AE31-307601E9FF7B}" type="presOf" srcId="{C653B572-8A5F-477B-BCAE-DBB34BDAE61A}" destId="{247CCECD-0D25-4E32-8637-690DF9438373}" srcOrd="0" destOrd="0" presId="urn:microsoft.com/office/officeart/2005/8/layout/chevron2"/>
    <dgm:cxn modelId="{843B235C-40FA-4FB0-9B0D-1879CF8682D9}" type="presParOf" srcId="{7284D454-A1F8-4824-B974-BE8818201136}" destId="{8697EDD6-E2CC-4CF1-8515-42F340D4608F}" srcOrd="0" destOrd="0" presId="urn:microsoft.com/office/officeart/2005/8/layout/chevron2"/>
    <dgm:cxn modelId="{7FEA32CE-C58A-4F69-A47D-296E43846FEE}" type="presParOf" srcId="{8697EDD6-E2CC-4CF1-8515-42F340D4608F}" destId="{4C21A953-9089-4EDA-B53A-9B6693AEC929}" srcOrd="0" destOrd="0" presId="urn:microsoft.com/office/officeart/2005/8/layout/chevron2"/>
    <dgm:cxn modelId="{2794461F-62B7-4ADA-967A-422698137A46}" type="presParOf" srcId="{8697EDD6-E2CC-4CF1-8515-42F340D4608F}" destId="{A297E734-F015-4B7C-B39A-CDBEDD2B2B19}" srcOrd="1" destOrd="0" presId="urn:microsoft.com/office/officeart/2005/8/layout/chevron2"/>
    <dgm:cxn modelId="{9866981C-3F14-4CD6-BA6E-3BA4813B32F0}" type="presParOf" srcId="{7284D454-A1F8-4824-B974-BE8818201136}" destId="{94743D35-409D-43B8-BE52-2E5B93F2B784}" srcOrd="1" destOrd="0" presId="urn:microsoft.com/office/officeart/2005/8/layout/chevron2"/>
    <dgm:cxn modelId="{581EB997-0669-4B26-9CF7-117C4C90ED0D}" type="presParOf" srcId="{7284D454-A1F8-4824-B974-BE8818201136}" destId="{1454356A-4EB3-494E-8DDF-E602F704576C}" srcOrd="2" destOrd="0" presId="urn:microsoft.com/office/officeart/2005/8/layout/chevron2"/>
    <dgm:cxn modelId="{D4059DA0-52E5-473D-90D9-81837229F1F7}" type="presParOf" srcId="{1454356A-4EB3-494E-8DDF-E602F704576C}" destId="{BB411270-1136-411B-BBFF-CB3D8962699D}" srcOrd="0" destOrd="0" presId="urn:microsoft.com/office/officeart/2005/8/layout/chevron2"/>
    <dgm:cxn modelId="{CB0BB877-7F35-47A7-A55D-4AB1EE000B10}" type="presParOf" srcId="{1454356A-4EB3-494E-8DDF-E602F704576C}" destId="{247CCECD-0D25-4E32-8637-690DF9438373}" srcOrd="1" destOrd="0" presId="urn:microsoft.com/office/officeart/2005/8/layout/chevron2"/>
    <dgm:cxn modelId="{B113D6E1-5903-4986-87E7-7C9CA551BA54}" type="presParOf" srcId="{7284D454-A1F8-4824-B974-BE8818201136}" destId="{3DCA2297-E405-4363-98DD-ADF341330A9D}" srcOrd="3" destOrd="0" presId="urn:microsoft.com/office/officeart/2005/8/layout/chevron2"/>
    <dgm:cxn modelId="{ECDC8E18-D6C9-4C4D-8DAC-4F7E71423B5F}" type="presParOf" srcId="{7284D454-A1F8-4824-B974-BE8818201136}" destId="{897B3D6F-BF0E-4F5E-85A0-D935B1F4AD5D}" srcOrd="4" destOrd="0" presId="urn:microsoft.com/office/officeart/2005/8/layout/chevron2"/>
    <dgm:cxn modelId="{BE1C5010-3D89-45C1-905B-AA8E7A8661A0}" type="presParOf" srcId="{897B3D6F-BF0E-4F5E-85A0-D935B1F4AD5D}" destId="{EC37A1C9-3E97-4EFD-AE67-D3FB8AD05E55}" srcOrd="0" destOrd="0" presId="urn:microsoft.com/office/officeart/2005/8/layout/chevron2"/>
    <dgm:cxn modelId="{220B4DF2-33EE-4E32-97F0-3A33418753A9}" type="presParOf" srcId="{897B3D6F-BF0E-4F5E-85A0-D935B1F4AD5D}" destId="{1182BCE6-03AD-4235-A97C-A93CEEF060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369712-E855-4218-9EC9-C83401291EC6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EC5B8C1B-B611-4F77-87E2-9951AFC59DD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entury Gothic" panose="020B0502020202020204" pitchFamily="34" charset="0"/>
            </a:rPr>
            <a:t>В отношении ТКО, образующихся в жилых помещениях в многоквартирных домах</a:t>
          </a:r>
          <a:endParaRPr lang="ru-RU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ADC561D-EA40-4DDD-B181-C664E576E815}" type="parTrans" cxnId="{EEE87907-BAEC-4ACA-A4F6-19A441B13080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12678DD-BBE9-4FBB-A1C1-2A78EC9B72FB}" type="sibTrans" cxnId="{EEE87907-BAEC-4ACA-A4F6-19A441B13080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BC36916-83C2-43E4-B210-5F9400A8AD91}">
      <dgm:prSet phldrT="[Текст]"/>
      <dgm:spPr/>
      <dgm:t>
        <a:bodyPr/>
        <a:lstStyle/>
        <a:p>
          <a:r>
            <a:rPr lang="ru-RU" b="1" u="sng" dirty="0" smtClean="0">
              <a:latin typeface="Century Gothic" panose="020B0502020202020204" pitchFamily="34" charset="0"/>
            </a:rPr>
            <a:t>с лицом, осуществляющим управление многоквартирным домом</a:t>
          </a:r>
          <a:r>
            <a:rPr lang="ru-RU" dirty="0" smtClean="0">
              <a:latin typeface="Century Gothic" panose="020B0502020202020204" pitchFamily="34" charset="0"/>
            </a:rPr>
            <a:t> в соответствии с жилищным законодательством Российской Федерации</a:t>
          </a:r>
          <a:br>
            <a:rPr lang="ru-RU" dirty="0" smtClean="0">
              <a:latin typeface="Century Gothic" panose="020B0502020202020204" pitchFamily="34" charset="0"/>
            </a:rPr>
          </a:br>
          <a:r>
            <a:rPr lang="ru-RU" dirty="0" smtClean="0">
              <a:latin typeface="Century Gothic" panose="020B0502020202020204" pitchFamily="34" charset="0"/>
            </a:rPr>
            <a:t>(кроме случаев, предусмотренных ч. 1 и 9 ст. 157.2 Жилищного кодекса)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AAA618D-7812-4A5A-8AE7-0A932B8B3891}" type="parTrans" cxnId="{C61AE032-9B28-4190-8BE5-2A47563C7C04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A1F743B-227C-4C60-8476-44747DCB9013}" type="sibTrans" cxnId="{C61AE032-9B28-4190-8BE5-2A47563C7C04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9352102-E918-45A0-97EB-F9D419AC332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entury Gothic" panose="020B0502020202020204" pitchFamily="34" charset="0"/>
            </a:rPr>
            <a:t>В отношении ТКО, образующихся в жилых домах </a:t>
          </a:r>
          <a:endParaRPr lang="ru-RU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B323B4E-D408-4556-81B7-2FE315CB7817}" type="parTrans" cxnId="{066929BF-E926-4069-B642-1E0A424AF0AD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65C6530-612A-4BC9-A534-3AE3D6D2F18C}" type="sibTrans" cxnId="{066929BF-E926-4069-B642-1E0A424AF0AD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D7143E8-821D-4027-9AA3-7CCB7C55099D}">
      <dgm:prSet phldrT="[Текст]"/>
      <dgm:spPr/>
      <dgm:t>
        <a:bodyPr/>
        <a:lstStyle/>
        <a:p>
          <a:r>
            <a:rPr lang="ru-RU" b="1" u="sng" dirty="0" smtClean="0">
              <a:latin typeface="Century Gothic" panose="020B0502020202020204" pitchFamily="34" charset="0"/>
            </a:rPr>
            <a:t>с организацией (в том числе некоммерческим объединением), действующей от своего имени и в интересах собственника</a:t>
          </a:r>
          <a:br>
            <a:rPr lang="ru-RU" b="1" u="sng" dirty="0" smtClean="0">
              <a:latin typeface="Century Gothic" panose="020B0502020202020204" pitchFamily="34" charset="0"/>
            </a:rPr>
          </a:br>
          <a:r>
            <a:rPr lang="ru-RU" dirty="0" smtClean="0">
              <a:latin typeface="Century Gothic" panose="020B0502020202020204" pitchFamily="34" charset="0"/>
            </a:rPr>
            <a:t>(садоводческие, огороднические и дачные некоммерческие объединения граждан)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0BEDBC2-505A-48B2-BB85-422D4AA5DE76}" type="parTrans" cxnId="{3C33034E-2DE1-4FC1-BF59-069F6E62919C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4A04163-E426-4FFE-A110-B77F9C15CC09}" type="sibTrans" cxnId="{3C33034E-2DE1-4FC1-BF59-069F6E62919C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4E9B980-622D-4BEC-A111-8DA909C4DB8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entury Gothic" panose="020B0502020202020204" pitchFamily="34" charset="0"/>
            </a:rPr>
            <a:t>В отношении ТКО, образующихся в иных зданиях, строениях, сооружениях, нежилых помещениях, в том числе в многоквартирных домах </a:t>
          </a:r>
          <a:endParaRPr lang="ru-RU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E52EE53-8186-4FBB-9976-FAFFCDC31EEE}" type="parTrans" cxnId="{2B3667F3-7294-4303-9413-D20D47B3F249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7A580C7-C421-4681-861B-5CB321B1B293}" type="sibTrans" cxnId="{2B3667F3-7294-4303-9413-D20D47B3F249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5D16F6F-2A48-4D43-AD74-17FAE58F3044}">
      <dgm:prSet phldrT="[Текст]"/>
      <dgm:spPr/>
      <dgm:t>
        <a:bodyPr/>
        <a:lstStyle/>
        <a:p>
          <a:r>
            <a:rPr lang="ru-RU" b="1" u="sng" dirty="0" smtClean="0">
              <a:latin typeface="Century Gothic" panose="020B0502020202020204" pitchFamily="34" charset="0"/>
            </a:rPr>
            <a:t>с лицами, владеющими такими зданиями, строениями, сооружениями, нежилыми помещениями и земельными участками на законных основаниях, или уполномоченными ими лицами</a:t>
          </a:r>
          <a:br>
            <a:rPr lang="ru-RU" b="1" u="sng" dirty="0" smtClean="0">
              <a:latin typeface="Century Gothic" panose="020B0502020202020204" pitchFamily="34" charset="0"/>
            </a:rPr>
          </a:br>
          <a:r>
            <a:rPr lang="ru-RU" b="0" u="none" dirty="0" smtClean="0">
              <a:latin typeface="Century Gothic" panose="020B0502020202020204" pitchFamily="34" charset="0"/>
            </a:rPr>
            <a:t>(</a:t>
          </a:r>
          <a:r>
            <a:rPr lang="ru-RU" dirty="0" smtClean="0">
              <a:latin typeface="Century Gothic" panose="020B0502020202020204" pitchFamily="34" charset="0"/>
            </a:rPr>
            <a:t>кроме случаев, предусмотренных ч. 1 и 9 ст. 157.2 Жилищного кодекса)</a:t>
          </a:r>
          <a:endParaRPr lang="ru-RU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27F0FC9-595C-4FA2-9608-34A947E965BA}" type="parTrans" cxnId="{7967ECDC-0328-4D91-8326-5292F40A2333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0025B9B-531F-4A51-A256-4055260FD7B6}" type="sibTrans" cxnId="{7967ECDC-0328-4D91-8326-5292F40A2333}">
      <dgm:prSet/>
      <dgm:spPr/>
      <dgm:t>
        <a:bodyPr/>
        <a:lstStyle/>
        <a:p>
          <a:endParaRPr lang="ru-RU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5AB06E4-6BBA-47A3-A519-FF974E57A8D4}" type="pres">
      <dgm:prSet presAssocID="{7E369712-E855-4218-9EC9-C83401291E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6BE40-2EEA-4043-B7F8-21CEE9ADBDEF}" type="pres">
      <dgm:prSet presAssocID="{EC5B8C1B-B611-4F77-87E2-9951AFC59DD6}" presName="linNode" presStyleCnt="0"/>
      <dgm:spPr/>
    </dgm:pt>
    <dgm:pt modelId="{EDD7EEEC-A8F8-4B88-A0B8-FECD83EECE8B}" type="pres">
      <dgm:prSet presAssocID="{EC5B8C1B-B611-4F77-87E2-9951AFC59DD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C5B73-A92D-499C-AE8D-235D598A7666}" type="pres">
      <dgm:prSet presAssocID="{EC5B8C1B-B611-4F77-87E2-9951AFC59DD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22C07-4A91-45D0-A936-A1B2780E7FF4}" type="pres">
      <dgm:prSet presAssocID="{712678DD-BBE9-4FBB-A1C1-2A78EC9B72FB}" presName="sp" presStyleCnt="0"/>
      <dgm:spPr/>
    </dgm:pt>
    <dgm:pt modelId="{2876713C-212F-45A0-A99C-2AE4C5CE5CF8}" type="pres">
      <dgm:prSet presAssocID="{09352102-E918-45A0-97EB-F9D419AC3329}" presName="linNode" presStyleCnt="0"/>
      <dgm:spPr/>
    </dgm:pt>
    <dgm:pt modelId="{77C85AC6-6FA6-49BB-BD18-C8110FD4EABC}" type="pres">
      <dgm:prSet presAssocID="{09352102-E918-45A0-97EB-F9D419AC332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DD545-5C19-4B2C-825F-F562236A709D}" type="pres">
      <dgm:prSet presAssocID="{09352102-E918-45A0-97EB-F9D419AC332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6EB26-F28B-45CF-8F9D-24C38DE5A83A}" type="pres">
      <dgm:prSet presAssocID="{665C6530-612A-4BC9-A534-3AE3D6D2F18C}" presName="sp" presStyleCnt="0"/>
      <dgm:spPr/>
    </dgm:pt>
    <dgm:pt modelId="{74A57320-7790-4E2D-A67E-7486248E2C90}" type="pres">
      <dgm:prSet presAssocID="{D4E9B980-622D-4BEC-A111-8DA909C4DB80}" presName="linNode" presStyleCnt="0"/>
      <dgm:spPr/>
    </dgm:pt>
    <dgm:pt modelId="{0C71A258-7018-4495-8A98-31262BFF95BA}" type="pres">
      <dgm:prSet presAssocID="{D4E9B980-622D-4BEC-A111-8DA909C4DB8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A3733-1856-40AE-B8A3-B385754D9A9F}" type="pres">
      <dgm:prSet presAssocID="{D4E9B980-622D-4BEC-A111-8DA909C4DB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0BE6E-4B69-477B-84F0-46E64FEF2300}" type="presOf" srcId="{EC5B8C1B-B611-4F77-87E2-9951AFC59DD6}" destId="{EDD7EEEC-A8F8-4B88-A0B8-FECD83EECE8B}" srcOrd="0" destOrd="0" presId="urn:microsoft.com/office/officeart/2005/8/layout/vList5"/>
    <dgm:cxn modelId="{7967ECDC-0328-4D91-8326-5292F40A2333}" srcId="{D4E9B980-622D-4BEC-A111-8DA909C4DB80}" destId="{65D16F6F-2A48-4D43-AD74-17FAE58F3044}" srcOrd="0" destOrd="0" parTransId="{B27F0FC9-595C-4FA2-9608-34A947E965BA}" sibTransId="{80025B9B-531F-4A51-A256-4055260FD7B6}"/>
    <dgm:cxn modelId="{E43AF1F0-D29F-46CB-83BB-566497042B31}" type="presOf" srcId="{D4E9B980-622D-4BEC-A111-8DA909C4DB80}" destId="{0C71A258-7018-4495-8A98-31262BFF95BA}" srcOrd="0" destOrd="0" presId="urn:microsoft.com/office/officeart/2005/8/layout/vList5"/>
    <dgm:cxn modelId="{2B3667F3-7294-4303-9413-D20D47B3F249}" srcId="{7E369712-E855-4218-9EC9-C83401291EC6}" destId="{D4E9B980-622D-4BEC-A111-8DA909C4DB80}" srcOrd="2" destOrd="0" parTransId="{7E52EE53-8186-4FBB-9976-FAFFCDC31EEE}" sibTransId="{E7A580C7-C421-4681-861B-5CB321B1B293}"/>
    <dgm:cxn modelId="{C61AE032-9B28-4190-8BE5-2A47563C7C04}" srcId="{EC5B8C1B-B611-4F77-87E2-9951AFC59DD6}" destId="{4BC36916-83C2-43E4-B210-5F9400A8AD91}" srcOrd="0" destOrd="0" parTransId="{FAAA618D-7812-4A5A-8AE7-0A932B8B3891}" sibTransId="{5A1F743B-227C-4C60-8476-44747DCB9013}"/>
    <dgm:cxn modelId="{F7392743-C84C-470D-99CF-61A1D1D59303}" type="presOf" srcId="{7E369712-E855-4218-9EC9-C83401291EC6}" destId="{A5AB06E4-6BBA-47A3-A519-FF974E57A8D4}" srcOrd="0" destOrd="0" presId="urn:microsoft.com/office/officeart/2005/8/layout/vList5"/>
    <dgm:cxn modelId="{774589D4-27C5-4F5B-AB8C-0944EF7D0A5F}" type="presOf" srcId="{65D16F6F-2A48-4D43-AD74-17FAE58F3044}" destId="{F99A3733-1856-40AE-B8A3-B385754D9A9F}" srcOrd="0" destOrd="0" presId="urn:microsoft.com/office/officeart/2005/8/layout/vList5"/>
    <dgm:cxn modelId="{A594A246-9911-4337-A194-53EE602CD8A1}" type="presOf" srcId="{5D7143E8-821D-4027-9AA3-7CCB7C55099D}" destId="{E41DD545-5C19-4B2C-825F-F562236A709D}" srcOrd="0" destOrd="0" presId="urn:microsoft.com/office/officeart/2005/8/layout/vList5"/>
    <dgm:cxn modelId="{EEE87907-BAEC-4ACA-A4F6-19A441B13080}" srcId="{7E369712-E855-4218-9EC9-C83401291EC6}" destId="{EC5B8C1B-B611-4F77-87E2-9951AFC59DD6}" srcOrd="0" destOrd="0" parTransId="{3ADC561D-EA40-4DDD-B181-C664E576E815}" sibTransId="{712678DD-BBE9-4FBB-A1C1-2A78EC9B72FB}"/>
    <dgm:cxn modelId="{D33A9BED-AFEA-401F-B03E-79E665EC15F3}" type="presOf" srcId="{4BC36916-83C2-43E4-B210-5F9400A8AD91}" destId="{606C5B73-A92D-499C-AE8D-235D598A7666}" srcOrd="0" destOrd="0" presId="urn:microsoft.com/office/officeart/2005/8/layout/vList5"/>
    <dgm:cxn modelId="{066929BF-E926-4069-B642-1E0A424AF0AD}" srcId="{7E369712-E855-4218-9EC9-C83401291EC6}" destId="{09352102-E918-45A0-97EB-F9D419AC3329}" srcOrd="1" destOrd="0" parTransId="{1B323B4E-D408-4556-81B7-2FE315CB7817}" sibTransId="{665C6530-612A-4BC9-A534-3AE3D6D2F18C}"/>
    <dgm:cxn modelId="{DEB3846A-1F55-465D-A8D1-368497AC87E9}" type="presOf" srcId="{09352102-E918-45A0-97EB-F9D419AC3329}" destId="{77C85AC6-6FA6-49BB-BD18-C8110FD4EABC}" srcOrd="0" destOrd="0" presId="urn:microsoft.com/office/officeart/2005/8/layout/vList5"/>
    <dgm:cxn modelId="{3C33034E-2DE1-4FC1-BF59-069F6E62919C}" srcId="{09352102-E918-45A0-97EB-F9D419AC3329}" destId="{5D7143E8-821D-4027-9AA3-7CCB7C55099D}" srcOrd="0" destOrd="0" parTransId="{F0BEDBC2-505A-48B2-BB85-422D4AA5DE76}" sibTransId="{54A04163-E426-4FFE-A110-B77F9C15CC09}"/>
    <dgm:cxn modelId="{F51FBA00-F90E-4994-AE51-9255968DE7BF}" type="presParOf" srcId="{A5AB06E4-6BBA-47A3-A519-FF974E57A8D4}" destId="{43D6BE40-2EEA-4043-B7F8-21CEE9ADBDEF}" srcOrd="0" destOrd="0" presId="urn:microsoft.com/office/officeart/2005/8/layout/vList5"/>
    <dgm:cxn modelId="{7BF97150-9D5D-4D2A-8F24-B67535AAC482}" type="presParOf" srcId="{43D6BE40-2EEA-4043-B7F8-21CEE9ADBDEF}" destId="{EDD7EEEC-A8F8-4B88-A0B8-FECD83EECE8B}" srcOrd="0" destOrd="0" presId="urn:microsoft.com/office/officeart/2005/8/layout/vList5"/>
    <dgm:cxn modelId="{121CADA7-3C3D-4C5A-978D-72D72106622D}" type="presParOf" srcId="{43D6BE40-2EEA-4043-B7F8-21CEE9ADBDEF}" destId="{606C5B73-A92D-499C-AE8D-235D598A7666}" srcOrd="1" destOrd="0" presId="urn:microsoft.com/office/officeart/2005/8/layout/vList5"/>
    <dgm:cxn modelId="{7AF35BB7-C5E6-4D07-990A-8452D41D71B6}" type="presParOf" srcId="{A5AB06E4-6BBA-47A3-A519-FF974E57A8D4}" destId="{93922C07-4A91-45D0-A936-A1B2780E7FF4}" srcOrd="1" destOrd="0" presId="urn:microsoft.com/office/officeart/2005/8/layout/vList5"/>
    <dgm:cxn modelId="{BAA24F4C-9CD5-4D33-8C62-DFBDA34C7E11}" type="presParOf" srcId="{A5AB06E4-6BBA-47A3-A519-FF974E57A8D4}" destId="{2876713C-212F-45A0-A99C-2AE4C5CE5CF8}" srcOrd="2" destOrd="0" presId="urn:microsoft.com/office/officeart/2005/8/layout/vList5"/>
    <dgm:cxn modelId="{FFC38F27-4E4D-4C6F-9E38-6FFD55E24154}" type="presParOf" srcId="{2876713C-212F-45A0-A99C-2AE4C5CE5CF8}" destId="{77C85AC6-6FA6-49BB-BD18-C8110FD4EABC}" srcOrd="0" destOrd="0" presId="urn:microsoft.com/office/officeart/2005/8/layout/vList5"/>
    <dgm:cxn modelId="{0D2AA92F-6E95-428F-BAFE-A48E24D5D94E}" type="presParOf" srcId="{2876713C-212F-45A0-A99C-2AE4C5CE5CF8}" destId="{E41DD545-5C19-4B2C-825F-F562236A709D}" srcOrd="1" destOrd="0" presId="urn:microsoft.com/office/officeart/2005/8/layout/vList5"/>
    <dgm:cxn modelId="{FF0116AA-01BD-4792-B7C8-20A019A33BBC}" type="presParOf" srcId="{A5AB06E4-6BBA-47A3-A519-FF974E57A8D4}" destId="{C856EB26-F28B-45CF-8F9D-24C38DE5A83A}" srcOrd="3" destOrd="0" presId="urn:microsoft.com/office/officeart/2005/8/layout/vList5"/>
    <dgm:cxn modelId="{1B569B2D-6085-4DDC-82EB-0CA667D31C73}" type="presParOf" srcId="{A5AB06E4-6BBA-47A3-A519-FF974E57A8D4}" destId="{74A57320-7790-4E2D-A67E-7486248E2C90}" srcOrd="4" destOrd="0" presId="urn:microsoft.com/office/officeart/2005/8/layout/vList5"/>
    <dgm:cxn modelId="{F002D8EF-B529-474C-A923-0634597492BC}" type="presParOf" srcId="{74A57320-7790-4E2D-A67E-7486248E2C90}" destId="{0C71A258-7018-4495-8A98-31262BFF95BA}" srcOrd="0" destOrd="0" presId="urn:microsoft.com/office/officeart/2005/8/layout/vList5"/>
    <dgm:cxn modelId="{FC3F6DDB-F380-4810-9E52-CABF818B4BE1}" type="presParOf" srcId="{74A57320-7790-4E2D-A67E-7486248E2C90}" destId="{F99A3733-1856-40AE-B8A3-B385754D9A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71F5B-55EF-4DA2-B05C-9232549E7A91}">
      <dsp:nvSpPr>
        <dsp:cNvPr id="0" name=""/>
        <dsp:cNvSpPr/>
      </dsp:nvSpPr>
      <dsp:spPr>
        <a:xfrm>
          <a:off x="4283319" y="1590685"/>
          <a:ext cx="2285282" cy="571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459"/>
              </a:lnTo>
              <a:lnTo>
                <a:pt x="2285282" y="389459"/>
              </a:lnTo>
              <a:lnTo>
                <a:pt x="2285282" y="571498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B0013-762B-4370-B77C-285B0F268D47}">
      <dsp:nvSpPr>
        <dsp:cNvPr id="0" name=""/>
        <dsp:cNvSpPr/>
      </dsp:nvSpPr>
      <dsp:spPr>
        <a:xfrm>
          <a:off x="2070370" y="1590685"/>
          <a:ext cx="2212949" cy="571498"/>
        </a:xfrm>
        <a:custGeom>
          <a:avLst/>
          <a:gdLst/>
          <a:ahLst/>
          <a:cxnLst/>
          <a:rect l="0" t="0" r="0" b="0"/>
          <a:pathLst>
            <a:path>
              <a:moveTo>
                <a:pt x="2212949" y="0"/>
              </a:moveTo>
              <a:lnTo>
                <a:pt x="2212949" y="389459"/>
              </a:lnTo>
              <a:lnTo>
                <a:pt x="0" y="389459"/>
              </a:lnTo>
              <a:lnTo>
                <a:pt x="0" y="571498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87F0D-D9AA-4C02-939C-0599897B3B6C}">
      <dsp:nvSpPr>
        <dsp:cNvPr id="0" name=""/>
        <dsp:cNvSpPr/>
      </dsp:nvSpPr>
      <dsp:spPr>
        <a:xfrm>
          <a:off x="3300800" y="342886"/>
          <a:ext cx="1965037" cy="1247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DF586C-8877-4E2E-A090-388FB560C80D}">
      <dsp:nvSpPr>
        <dsp:cNvPr id="0" name=""/>
        <dsp:cNvSpPr/>
      </dsp:nvSpPr>
      <dsp:spPr>
        <a:xfrm>
          <a:off x="3519137" y="550307"/>
          <a:ext cx="1965037" cy="1247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anose="020B0502020202020204" pitchFamily="34" charset="0"/>
            </a:rPr>
            <a:t>Спецзавод №1</a:t>
          </a:r>
          <a:endParaRPr lang="ru-RU" sz="2000" b="1" kern="1200" dirty="0">
            <a:latin typeface="Century Gothic" panose="020B0502020202020204" pitchFamily="34" charset="0"/>
          </a:endParaRPr>
        </a:p>
      </dsp:txBody>
      <dsp:txXfrm>
        <a:off x="3555684" y="586854"/>
        <a:ext cx="1891943" cy="1174705"/>
      </dsp:txXfrm>
    </dsp:sp>
    <dsp:sp modelId="{55CDF264-A5DE-4659-AC28-9152B13D4EF4}">
      <dsp:nvSpPr>
        <dsp:cNvPr id="0" name=""/>
        <dsp:cNvSpPr/>
      </dsp:nvSpPr>
      <dsp:spPr>
        <a:xfrm>
          <a:off x="3425" y="2162184"/>
          <a:ext cx="4133889" cy="1247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CA8E0-F827-452B-A6F2-0C0BBE4CFCCB}">
      <dsp:nvSpPr>
        <dsp:cNvPr id="0" name=""/>
        <dsp:cNvSpPr/>
      </dsp:nvSpPr>
      <dsp:spPr>
        <a:xfrm>
          <a:off x="221762" y="2369605"/>
          <a:ext cx="4133889" cy="1247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Комплекс по переработке и утилизации ТКО (полигон) </a:t>
          </a:r>
          <a:r>
            <a:rPr lang="ru-RU" sz="2000" kern="1200" dirty="0" err="1" smtClean="0">
              <a:latin typeface="Century Gothic" panose="020B0502020202020204" pitchFamily="34" charset="0"/>
            </a:rPr>
            <a:t>г.Владивосток</a:t>
          </a:r>
          <a:r>
            <a:rPr lang="ru-RU" sz="2000" kern="1200" dirty="0" smtClean="0">
              <a:latin typeface="Century Gothic" panose="020B0502020202020204" pitchFamily="34" charset="0"/>
            </a:rPr>
            <a:t>,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ул. Холмистая,1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258309" y="2406152"/>
        <a:ext cx="4060795" cy="1174705"/>
      </dsp:txXfrm>
    </dsp:sp>
    <dsp:sp modelId="{A776506F-6C4B-4285-819E-504E43C20F7E}">
      <dsp:nvSpPr>
        <dsp:cNvPr id="0" name=""/>
        <dsp:cNvSpPr/>
      </dsp:nvSpPr>
      <dsp:spPr>
        <a:xfrm>
          <a:off x="4573989" y="2162184"/>
          <a:ext cx="3989223" cy="1247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24365B-BEE0-438F-A03E-67461B34CAC6}">
      <dsp:nvSpPr>
        <dsp:cNvPr id="0" name=""/>
        <dsp:cNvSpPr/>
      </dsp:nvSpPr>
      <dsp:spPr>
        <a:xfrm>
          <a:off x="4792327" y="2369605"/>
          <a:ext cx="3989223" cy="1247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Площадка глубокой переработки ТКО на </a:t>
          </a:r>
          <a:r>
            <a:rPr lang="ru-RU" sz="2000" kern="1200" dirty="0" err="1" smtClean="0">
              <a:latin typeface="Century Gothic" panose="020B0502020202020204" pitchFamily="34" charset="0"/>
            </a:rPr>
            <a:t>о.Русский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>
        <a:off x="4828874" y="2406152"/>
        <a:ext cx="3916129" cy="1174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1A953-9089-4EDA-B53A-9B6693AEC929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Century Gothic" panose="020B0502020202020204" pitchFamily="34" charset="0"/>
          </a:endParaRPr>
        </a:p>
      </dsp:txBody>
      <dsp:txXfrm rot="-5400000">
        <a:off x="0" y="761667"/>
        <a:ext cx="1522412" cy="652462"/>
      </dsp:txXfrm>
    </dsp:sp>
    <dsp:sp modelId="{A297E734-F015-4B7C-B39A-CDBEDD2B2B19}">
      <dsp:nvSpPr>
        <dsp:cNvPr id="0" name=""/>
        <dsp:cNvSpPr/>
      </dsp:nvSpPr>
      <dsp:spPr>
        <a:xfrm rot="5400000">
          <a:off x="4230835" y="-2707962"/>
          <a:ext cx="1413668" cy="6830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сбор, транспортирование, обработка, утилизация, обезвреживание, захоронение ТКО на территории Приморского края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внедрение системы раздельного сбора ТКО на территории края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 rot="-5400000">
        <a:off x="1522412" y="69471"/>
        <a:ext cx="6761505" cy="1275648"/>
      </dsp:txXfrm>
    </dsp:sp>
    <dsp:sp modelId="{BB411270-1136-411B-BBFF-CB3D8962699D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Century Gothic" panose="020B0502020202020204" pitchFamily="34" charset="0"/>
          </a:endParaRPr>
        </a:p>
      </dsp:txBody>
      <dsp:txXfrm rot="-5400000">
        <a:off x="0" y="2649870"/>
        <a:ext cx="1522412" cy="652462"/>
      </dsp:txXfrm>
    </dsp:sp>
    <dsp:sp modelId="{247CCECD-0D25-4E32-8637-690DF9438373}">
      <dsp:nvSpPr>
        <dsp:cNvPr id="0" name=""/>
        <dsp:cNvSpPr/>
      </dsp:nvSpPr>
      <dsp:spPr>
        <a:xfrm rot="5400000">
          <a:off x="4230835" y="-819759"/>
          <a:ext cx="1413668" cy="6830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информирование, просвещение и воспитание жителей края по вопросам обращения с ТКО</a:t>
          </a:r>
          <a:endParaRPr lang="ru-RU" sz="1500" kern="1200" dirty="0"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организация производств по обращению с ТКО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 rot="-5400000">
        <a:off x="1522412" y="1957674"/>
        <a:ext cx="6761505" cy="127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1A953-9089-4EDA-B53A-9B6693AEC929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Century Gothic" panose="020B0502020202020204" pitchFamily="34" charset="0"/>
          </a:endParaRPr>
        </a:p>
      </dsp:txBody>
      <dsp:txXfrm rot="-5400000">
        <a:off x="0" y="761667"/>
        <a:ext cx="1522412" cy="652462"/>
      </dsp:txXfrm>
    </dsp:sp>
    <dsp:sp modelId="{A297E734-F015-4B7C-B39A-CDBEDD2B2B19}">
      <dsp:nvSpPr>
        <dsp:cNvPr id="0" name=""/>
        <dsp:cNvSpPr/>
      </dsp:nvSpPr>
      <dsp:spPr>
        <a:xfrm rot="5400000">
          <a:off x="4446859" y="-2923986"/>
          <a:ext cx="1413668" cy="7262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entury Gothic" panose="020B0502020202020204" pitchFamily="34" charset="0"/>
            </a:rPr>
            <a:t>отходы, образующиеся в жилых помещениях в процессе потребления физическими лицами, а также товары, утратившие свои потребительские свойства в процессе их использования физическими лицами в жилых помещения в целях удовлетворения личных и бытовых нужд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 rot="-5400000">
        <a:off x="1522412" y="69471"/>
        <a:ext cx="7193553" cy="1275648"/>
      </dsp:txXfrm>
    </dsp:sp>
    <dsp:sp modelId="{BB411270-1136-411B-BBFF-CB3D8962699D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Century Gothic" panose="020B0502020202020204" pitchFamily="34" charset="0"/>
          </a:endParaRPr>
        </a:p>
      </dsp:txBody>
      <dsp:txXfrm rot="-5400000">
        <a:off x="0" y="2649870"/>
        <a:ext cx="1522412" cy="652462"/>
      </dsp:txXfrm>
    </dsp:sp>
    <dsp:sp modelId="{247CCECD-0D25-4E32-8637-690DF9438373}">
      <dsp:nvSpPr>
        <dsp:cNvPr id="0" name=""/>
        <dsp:cNvSpPr/>
      </dsp:nvSpPr>
      <dsp:spPr>
        <a:xfrm rot="5400000">
          <a:off x="4446859" y="-1035783"/>
          <a:ext cx="1413668" cy="7262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Century Gothic" panose="020B0502020202020204" pitchFamily="34" charset="0"/>
            </a:rPr>
            <a:t>отходы, образующиеся в процессе деятельности юридических лиц, ИП и подобные по составу отходам, образующимся в жилых помещениях в процессе потребления физическими лицами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 rot="-5400000">
        <a:off x="1522412" y="1957674"/>
        <a:ext cx="7193553" cy="127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1A953-9089-4EDA-B53A-9B6693AEC929}">
      <dsp:nvSpPr>
        <dsp:cNvPr id="0" name=""/>
        <dsp:cNvSpPr/>
      </dsp:nvSpPr>
      <dsp:spPr>
        <a:xfrm rot="5400000">
          <a:off x="-214400" y="217112"/>
          <a:ext cx="1429337" cy="1000536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</a:endParaRPr>
        </a:p>
      </dsp:txBody>
      <dsp:txXfrm rot="-5400000">
        <a:off x="1" y="502979"/>
        <a:ext cx="1000536" cy="428801"/>
      </dsp:txXfrm>
    </dsp:sp>
    <dsp:sp modelId="{A297E734-F015-4B7C-B39A-CDBEDD2B2B19}">
      <dsp:nvSpPr>
        <dsp:cNvPr id="0" name=""/>
        <dsp:cNvSpPr/>
      </dsp:nvSpPr>
      <dsp:spPr>
        <a:xfrm rot="5400000">
          <a:off x="4212197" y="-3208949"/>
          <a:ext cx="929069" cy="7352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</a:rPr>
            <a:t>с собственниками ТКО (физические, юридические лица, индивидуальные предприниматели)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 rot="-5400000">
        <a:off x="1000537" y="48064"/>
        <a:ext cx="7307038" cy="838363"/>
      </dsp:txXfrm>
    </dsp:sp>
    <dsp:sp modelId="{BB411270-1136-411B-BBFF-CB3D8962699D}">
      <dsp:nvSpPr>
        <dsp:cNvPr id="0" name=""/>
        <dsp:cNvSpPr/>
      </dsp:nvSpPr>
      <dsp:spPr>
        <a:xfrm rot="5400000">
          <a:off x="-214400" y="1458047"/>
          <a:ext cx="1429337" cy="1000536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</a:endParaRPr>
        </a:p>
      </dsp:txBody>
      <dsp:txXfrm rot="-5400000">
        <a:off x="1" y="1743914"/>
        <a:ext cx="1000536" cy="428801"/>
      </dsp:txXfrm>
    </dsp:sp>
    <dsp:sp modelId="{247CCECD-0D25-4E32-8637-690DF9438373}">
      <dsp:nvSpPr>
        <dsp:cNvPr id="0" name=""/>
        <dsp:cNvSpPr/>
      </dsp:nvSpPr>
      <dsp:spPr>
        <a:xfrm rot="5400000">
          <a:off x="4212197" y="-1968014"/>
          <a:ext cx="929069" cy="7352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</a:rPr>
            <a:t>с операторами по обращению с ТКО, владеющими объектами обработки, обезвреживания и захоронения ТКО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 rot="-5400000">
        <a:off x="1000537" y="1288999"/>
        <a:ext cx="7307038" cy="838363"/>
      </dsp:txXfrm>
    </dsp:sp>
    <dsp:sp modelId="{EC37A1C9-3E97-4EFD-AE67-D3FB8AD05E55}">
      <dsp:nvSpPr>
        <dsp:cNvPr id="0" name=""/>
        <dsp:cNvSpPr/>
      </dsp:nvSpPr>
      <dsp:spPr>
        <a:xfrm rot="5400000">
          <a:off x="-214400" y="2846351"/>
          <a:ext cx="1429337" cy="1000536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</a:endParaRPr>
        </a:p>
      </dsp:txBody>
      <dsp:txXfrm rot="-5400000">
        <a:off x="1" y="3132218"/>
        <a:ext cx="1000536" cy="428801"/>
      </dsp:txXfrm>
    </dsp:sp>
    <dsp:sp modelId="{1182BCE6-03AD-4235-A97C-A93CEEF06050}">
      <dsp:nvSpPr>
        <dsp:cNvPr id="0" name=""/>
        <dsp:cNvSpPr/>
      </dsp:nvSpPr>
      <dsp:spPr>
        <a:xfrm rot="5400000">
          <a:off x="4064828" y="-579710"/>
          <a:ext cx="1223807" cy="7352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</a:rPr>
            <a:t>с компаниями, осуществляющими транспортирование ТКО (выбираются на конкурсной основе) </a:t>
          </a:r>
          <a:endParaRPr lang="ru-RU" sz="2000" kern="1200" dirty="0">
            <a:latin typeface="Century Gothic" panose="020B0502020202020204" pitchFamily="34" charset="0"/>
          </a:endParaRPr>
        </a:p>
      </dsp:txBody>
      <dsp:txXfrm rot="-5400000">
        <a:off x="1000537" y="2544322"/>
        <a:ext cx="7292650" cy="1104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1A953-9089-4EDA-B53A-9B6693AEC929}">
      <dsp:nvSpPr>
        <dsp:cNvPr id="0" name=""/>
        <dsp:cNvSpPr/>
      </dsp:nvSpPr>
      <dsp:spPr>
        <a:xfrm rot="5400000">
          <a:off x="-303529" y="1014034"/>
          <a:ext cx="2023528" cy="1416470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Century Gothic" panose="020B0502020202020204" pitchFamily="34" charset="0"/>
          </a:endParaRPr>
        </a:p>
      </dsp:txBody>
      <dsp:txXfrm rot="-5400000">
        <a:off x="0" y="1418740"/>
        <a:ext cx="1416470" cy="607058"/>
      </dsp:txXfrm>
    </dsp:sp>
    <dsp:sp modelId="{A297E734-F015-4B7C-B39A-CDBEDD2B2B19}">
      <dsp:nvSpPr>
        <dsp:cNvPr id="0" name=""/>
        <dsp:cNvSpPr/>
      </dsp:nvSpPr>
      <dsp:spPr>
        <a:xfrm rot="5400000">
          <a:off x="3555367" y="-2198291"/>
          <a:ext cx="2733627" cy="71302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</a:rPr>
            <a:t>договоры на оказание услуг по транспортированию ТКО с транспортными компаниями заключаются в соответствии </a:t>
          </a:r>
          <a:r>
            <a:rPr lang="ru-RU" sz="2000" kern="1200" dirty="0" smtClean="0">
              <a:latin typeface="Century Gothic" panose="020B0502020202020204" pitchFamily="34" charset="0"/>
            </a:rPr>
            <a:t>с</a:t>
          </a:r>
          <a:r>
            <a:rPr lang="en-US" sz="2000" kern="1200" dirty="0" smtClean="0">
              <a:latin typeface="Century Gothic" panose="020B0502020202020204" pitchFamily="34" charset="0"/>
            </a:rPr>
            <a:t> </a:t>
          </a:r>
          <a:r>
            <a:rPr lang="ru-RU" sz="1800" i="1" kern="1200" dirty="0" smtClean="0">
              <a:latin typeface="Century Gothic" panose="020B0502020202020204" pitchFamily="34" charset="0"/>
            </a:rPr>
            <a:t>Постановлением Правительства РФ от 03.11.2016 </a:t>
          </a:r>
          <a:r>
            <a:rPr lang="en-US" sz="1800" i="1" kern="1200" dirty="0" smtClean="0">
              <a:latin typeface="Century Gothic" panose="020B0502020202020204" pitchFamily="34" charset="0"/>
            </a:rPr>
            <a:t>N</a:t>
          </a:r>
          <a:r>
            <a:rPr lang="ru-RU" sz="1800" i="1" kern="1200" dirty="0" smtClean="0">
              <a:latin typeface="Century Gothic" panose="020B0502020202020204" pitchFamily="34" charset="0"/>
            </a:rPr>
            <a:t> 1133 «Об утверждении Правил проведения торгов, по результатам которых формируются цены на услуг по сбору и транспортированию ТКО для регионального оператора»</a:t>
          </a:r>
          <a:endParaRPr lang="ru-RU" sz="1800" i="1" kern="1200" dirty="0">
            <a:latin typeface="Century Gothic" panose="020B0502020202020204" pitchFamily="34" charset="0"/>
          </a:endParaRPr>
        </a:p>
      </dsp:txBody>
      <dsp:txXfrm rot="-5400000">
        <a:off x="1357076" y="133445"/>
        <a:ext cx="6996765" cy="24667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1A953-9089-4EDA-B53A-9B6693AEC929}">
      <dsp:nvSpPr>
        <dsp:cNvPr id="0" name=""/>
        <dsp:cNvSpPr/>
      </dsp:nvSpPr>
      <dsp:spPr>
        <a:xfrm rot="5400000">
          <a:off x="-241593" y="244354"/>
          <a:ext cx="1610621" cy="1127434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Century Gothic" panose="020B0502020202020204" pitchFamily="34" charset="0"/>
          </a:endParaRPr>
        </a:p>
      </dsp:txBody>
      <dsp:txXfrm rot="-5400000">
        <a:off x="1" y="566477"/>
        <a:ext cx="1127434" cy="483187"/>
      </dsp:txXfrm>
    </dsp:sp>
    <dsp:sp modelId="{A297E734-F015-4B7C-B39A-CDBEDD2B2B19}">
      <dsp:nvSpPr>
        <dsp:cNvPr id="0" name=""/>
        <dsp:cNvSpPr/>
      </dsp:nvSpPr>
      <dsp:spPr>
        <a:xfrm rot="5400000">
          <a:off x="4156541" y="-3089294"/>
          <a:ext cx="1046903" cy="7225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entury Gothic" panose="020B0502020202020204" pitchFamily="34" charset="0"/>
            </a:rPr>
            <a:t>договор на оказание услуг по обращению с ТКО является публичным для регионального оператора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 rot="-5400000">
        <a:off x="1067246" y="51107"/>
        <a:ext cx="7174387" cy="944691"/>
      </dsp:txXfrm>
    </dsp:sp>
    <dsp:sp modelId="{BB411270-1136-411B-BBFF-CB3D8962699D}">
      <dsp:nvSpPr>
        <dsp:cNvPr id="0" name=""/>
        <dsp:cNvSpPr/>
      </dsp:nvSpPr>
      <dsp:spPr>
        <a:xfrm rot="5400000">
          <a:off x="-241593" y="1668664"/>
          <a:ext cx="1610621" cy="1127434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Century Gothic" panose="020B0502020202020204" pitchFamily="34" charset="0"/>
          </a:endParaRPr>
        </a:p>
      </dsp:txBody>
      <dsp:txXfrm rot="-5400000">
        <a:off x="1" y="1990787"/>
        <a:ext cx="1127434" cy="483187"/>
      </dsp:txXfrm>
    </dsp:sp>
    <dsp:sp modelId="{247CCECD-0D25-4E32-8637-690DF9438373}">
      <dsp:nvSpPr>
        <dsp:cNvPr id="0" name=""/>
        <dsp:cNvSpPr/>
      </dsp:nvSpPr>
      <dsp:spPr>
        <a:xfrm rot="5400000">
          <a:off x="4216729" y="-1662223"/>
          <a:ext cx="1046903" cy="7225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entury Gothic" panose="020B0502020202020204" pitchFamily="34" charset="0"/>
            </a:rPr>
            <a:t>собственники ТКО обязаны заключить договор на оказание услуг по обращению с ТКО с региональным оператором, в зоне деятельности которого образуются ТКО и находятся места их накопления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 rot="-5400000">
        <a:off x="1127434" y="1478178"/>
        <a:ext cx="7174387" cy="944691"/>
      </dsp:txXfrm>
    </dsp:sp>
    <dsp:sp modelId="{EC37A1C9-3E97-4EFD-AE67-D3FB8AD05E55}">
      <dsp:nvSpPr>
        <dsp:cNvPr id="0" name=""/>
        <dsp:cNvSpPr/>
      </dsp:nvSpPr>
      <dsp:spPr>
        <a:xfrm rot="5400000">
          <a:off x="-241593" y="3259033"/>
          <a:ext cx="1610621" cy="1127434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Century Gothic" panose="020B0502020202020204" pitchFamily="34" charset="0"/>
          </a:endParaRPr>
        </a:p>
      </dsp:txBody>
      <dsp:txXfrm rot="-5400000">
        <a:off x="1" y="3581156"/>
        <a:ext cx="1127434" cy="483187"/>
      </dsp:txXfrm>
    </dsp:sp>
    <dsp:sp modelId="{1182BCE6-03AD-4235-A97C-A93CEEF06050}">
      <dsp:nvSpPr>
        <dsp:cNvPr id="0" name=""/>
        <dsp:cNvSpPr/>
      </dsp:nvSpPr>
      <dsp:spPr>
        <a:xfrm rot="5400000">
          <a:off x="4050669" y="-71854"/>
          <a:ext cx="1379023" cy="7225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entury Gothic" panose="020B0502020202020204" pitchFamily="34" charset="0"/>
            </a:rPr>
            <a:t>договор на оказание услуг по обращению с ТКО заключается в соответствии с типовым договором, утверждённым </a:t>
          </a:r>
          <a:r>
            <a:rPr lang="ru-RU" sz="1600" i="1" kern="1200" dirty="0" smtClean="0">
              <a:latin typeface="Century Gothic" panose="020B0502020202020204" pitchFamily="34" charset="0"/>
            </a:rPr>
            <a:t>Постановлением Правительства РФ от 12.11.2016 </a:t>
          </a:r>
          <a:r>
            <a:rPr lang="en-US" sz="1600" i="1" kern="1200" dirty="0" smtClean="0">
              <a:latin typeface="Century Gothic" panose="020B0502020202020204" pitchFamily="34" charset="0"/>
            </a:rPr>
            <a:t>N</a:t>
          </a:r>
          <a:r>
            <a:rPr lang="ru-RU" sz="1600" i="1" kern="1200" dirty="0" smtClean="0">
              <a:latin typeface="Century Gothic" panose="020B0502020202020204" pitchFamily="34" charset="0"/>
            </a:rPr>
            <a:t> 1156 «Об обращении с твёрдыми коммунальными отходами и внесении изменения в постановление Правительства РФ от 25.08.2008 </a:t>
          </a:r>
          <a:r>
            <a:rPr lang="en-US" sz="1600" i="1" kern="1200" dirty="0" smtClean="0">
              <a:latin typeface="Century Gothic" panose="020B0502020202020204" pitchFamily="34" charset="0"/>
            </a:rPr>
            <a:t>N 641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 rot="-5400000">
        <a:off x="1127434" y="2918699"/>
        <a:ext cx="7158175" cy="12443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C5B73-A92D-499C-AE8D-235D598A7666}">
      <dsp:nvSpPr>
        <dsp:cNvPr id="0" name=""/>
        <dsp:cNvSpPr/>
      </dsp:nvSpPr>
      <dsp:spPr>
        <a:xfrm rot="5400000">
          <a:off x="5193001" y="-1978756"/>
          <a:ext cx="1187457" cy="544633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u="sng" kern="1200" dirty="0" smtClean="0">
              <a:latin typeface="Century Gothic" panose="020B0502020202020204" pitchFamily="34" charset="0"/>
            </a:rPr>
            <a:t>с лицом, осуществляющим управление многоквартирным домом</a:t>
          </a:r>
          <a:r>
            <a:rPr lang="ru-RU" sz="1200" kern="1200" dirty="0" smtClean="0">
              <a:latin typeface="Century Gothic" panose="020B0502020202020204" pitchFamily="34" charset="0"/>
            </a:rPr>
            <a:t> в соответствии с жилищным законодательством Российской Федерации</a:t>
          </a:r>
          <a:br>
            <a:rPr lang="ru-RU" sz="1200" kern="1200" dirty="0" smtClean="0">
              <a:latin typeface="Century Gothic" panose="020B0502020202020204" pitchFamily="34" charset="0"/>
            </a:rPr>
          </a:br>
          <a:r>
            <a:rPr lang="ru-RU" sz="1200" kern="1200" dirty="0" smtClean="0">
              <a:latin typeface="Century Gothic" panose="020B0502020202020204" pitchFamily="34" charset="0"/>
            </a:rPr>
            <a:t>(кроме случаев, предусмотренных ч. 1 и 9 ст. 157.2 Жилищного кодекса)</a:t>
          </a:r>
          <a:endParaRPr lang="ru-RU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3063563" y="208649"/>
        <a:ext cx="5388367" cy="1071523"/>
      </dsp:txXfrm>
    </dsp:sp>
    <dsp:sp modelId="{EDD7EEEC-A8F8-4B88-A0B8-FECD83EECE8B}">
      <dsp:nvSpPr>
        <dsp:cNvPr id="0" name=""/>
        <dsp:cNvSpPr/>
      </dsp:nvSpPr>
      <dsp:spPr>
        <a:xfrm>
          <a:off x="0" y="2248"/>
          <a:ext cx="3063562" cy="148432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В отношении ТКО, образующихся в жилых помещениях в многоквартирных домах</a:t>
          </a:r>
          <a:endParaRPr lang="ru-RU" sz="15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2459" y="74707"/>
        <a:ext cx="2918644" cy="1339404"/>
      </dsp:txXfrm>
    </dsp:sp>
    <dsp:sp modelId="{E41DD545-5C19-4B2C-825F-F562236A709D}">
      <dsp:nvSpPr>
        <dsp:cNvPr id="0" name=""/>
        <dsp:cNvSpPr/>
      </dsp:nvSpPr>
      <dsp:spPr>
        <a:xfrm rot="5400000">
          <a:off x="5193001" y="-420218"/>
          <a:ext cx="1187457" cy="544633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u="sng" kern="1200" dirty="0" smtClean="0">
              <a:latin typeface="Century Gothic" panose="020B0502020202020204" pitchFamily="34" charset="0"/>
            </a:rPr>
            <a:t>с организацией (в том числе некоммерческим объединением), действующей от своего имени и в интересах собственника</a:t>
          </a:r>
          <a:br>
            <a:rPr lang="ru-RU" sz="1200" b="1" u="sng" kern="1200" dirty="0" smtClean="0">
              <a:latin typeface="Century Gothic" panose="020B0502020202020204" pitchFamily="34" charset="0"/>
            </a:rPr>
          </a:br>
          <a:r>
            <a:rPr lang="ru-RU" sz="1200" kern="1200" dirty="0" smtClean="0">
              <a:latin typeface="Century Gothic" panose="020B0502020202020204" pitchFamily="34" charset="0"/>
            </a:rPr>
            <a:t>(садоводческие, огороднические и дачные некоммерческие объединения граждан)</a:t>
          </a:r>
          <a:endParaRPr lang="ru-RU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3063563" y="1767187"/>
        <a:ext cx="5388367" cy="1071523"/>
      </dsp:txXfrm>
    </dsp:sp>
    <dsp:sp modelId="{77C85AC6-6FA6-49BB-BD18-C8110FD4EABC}">
      <dsp:nvSpPr>
        <dsp:cNvPr id="0" name=""/>
        <dsp:cNvSpPr/>
      </dsp:nvSpPr>
      <dsp:spPr>
        <a:xfrm>
          <a:off x="0" y="1560787"/>
          <a:ext cx="3063562" cy="148432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В отношении ТКО, образующихся в жилых домах </a:t>
          </a:r>
          <a:endParaRPr lang="ru-RU" sz="15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2459" y="1633246"/>
        <a:ext cx="2918644" cy="1339404"/>
      </dsp:txXfrm>
    </dsp:sp>
    <dsp:sp modelId="{F99A3733-1856-40AE-B8A3-B385754D9A9F}">
      <dsp:nvSpPr>
        <dsp:cNvPr id="0" name=""/>
        <dsp:cNvSpPr/>
      </dsp:nvSpPr>
      <dsp:spPr>
        <a:xfrm rot="5400000">
          <a:off x="5193001" y="1138319"/>
          <a:ext cx="1187457" cy="544633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u="sng" kern="1200" dirty="0" smtClean="0">
              <a:latin typeface="Century Gothic" panose="020B0502020202020204" pitchFamily="34" charset="0"/>
            </a:rPr>
            <a:t>с лицами, владеющими такими зданиями, строениями, сооружениями, нежилыми помещениями и земельными участками на законных основаниях, или уполномоченными ими лицами</a:t>
          </a:r>
          <a:br>
            <a:rPr lang="ru-RU" sz="1200" b="1" u="sng" kern="1200" dirty="0" smtClean="0">
              <a:latin typeface="Century Gothic" panose="020B0502020202020204" pitchFamily="34" charset="0"/>
            </a:rPr>
          </a:br>
          <a:r>
            <a:rPr lang="ru-RU" sz="1200" b="0" u="none" kern="1200" dirty="0" smtClean="0">
              <a:latin typeface="Century Gothic" panose="020B0502020202020204" pitchFamily="34" charset="0"/>
            </a:rPr>
            <a:t>(</a:t>
          </a:r>
          <a:r>
            <a:rPr lang="ru-RU" sz="1200" kern="1200" dirty="0" smtClean="0">
              <a:latin typeface="Century Gothic" panose="020B0502020202020204" pitchFamily="34" charset="0"/>
            </a:rPr>
            <a:t>кроме случаев, предусмотренных ч. 1 и 9 ст. 157.2 Жилищного кодекса)</a:t>
          </a:r>
          <a:endParaRPr lang="ru-RU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3063563" y="3325725"/>
        <a:ext cx="5388367" cy="1071523"/>
      </dsp:txXfrm>
    </dsp:sp>
    <dsp:sp modelId="{0C71A258-7018-4495-8A98-31262BFF95BA}">
      <dsp:nvSpPr>
        <dsp:cNvPr id="0" name=""/>
        <dsp:cNvSpPr/>
      </dsp:nvSpPr>
      <dsp:spPr>
        <a:xfrm>
          <a:off x="0" y="3119325"/>
          <a:ext cx="3063562" cy="148432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В отношении ТКО, образующихся в иных зданиях, строениях, сооружениях, нежилых помещениях, в том числе в многоквартирных домах </a:t>
          </a:r>
          <a:endParaRPr lang="ru-RU" sz="15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2459" y="3191784"/>
        <a:ext cx="2918644" cy="133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70D47-ECB0-4337-974A-054B39B0DF5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39C84-A489-4659-A878-9DC573FD0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4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D1CCC-8AC9-4D42-9445-CC880F37C0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3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9C84-A489-4659-A878-9DC573FD002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0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9C84-A489-4659-A878-9DC573FD002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5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9C84-A489-4659-A878-9DC573FD002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5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9C84-A489-4659-A878-9DC573FD002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5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9C84-A489-4659-A878-9DC573FD002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5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D1CCC-8AC9-4D42-9445-CC880F37C0E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9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0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9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2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8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4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7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4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A059-63D0-4D72-BBA1-D589B509B17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B05A-03FD-4A2C-96F9-27C0483D9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6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8BB4316AD2D53A5A39DE61496E5BDB98C9CC0742BD16BDCB8B9B853A71BD49E2DF4E07D6CF643C8aAz8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8BB4316AD2D53A5A39DE61496E5BDB98C9CC0742BD16BDCB8B9B853A71BD49E2DF4E07D6CF643C8aAz8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8BB4316AD2D53A5A39DE61496E5BDB98C9CC0742BD16BDCB8B9B853A71BD49E2DF4E07D6CF643C8aAz8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2879725"/>
            <a:ext cx="9150350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32000" y="2879724"/>
            <a:ext cx="8280000" cy="0"/>
          </a:xfrm>
          <a:prstGeom prst="line">
            <a:avLst/>
          </a:prstGeom>
          <a:ln w="76200" cmpd="dbl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956424" cy="648072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официальный сайт: </a:t>
            </a:r>
            <a:r>
              <a:rPr lang="en-US" sz="3000" b="1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www.spzv.ru</a:t>
            </a:r>
            <a:endParaRPr lang="ru-RU" sz="3000" b="1" u="sng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C:\Users\user\Desktop\Лого_оригам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85" y="620688"/>
            <a:ext cx="7432272" cy="18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Нормативы накопления ТКО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3528" y="692696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Нормативы накопления ТКО утверждены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i="1" dirty="0" smtClean="0">
                <a:latin typeface="Century Gothic" panose="020B0502020202020204" pitchFamily="34" charset="0"/>
              </a:rPr>
              <a:t>Приказом Департамента природных ресурсов и</a:t>
            </a:r>
            <a:br>
              <a:rPr lang="ru-RU" sz="1800" i="1" dirty="0" smtClean="0">
                <a:latin typeface="Century Gothic" panose="020B0502020202020204" pitchFamily="34" charset="0"/>
              </a:rPr>
            </a:br>
            <a:r>
              <a:rPr lang="ru-RU" sz="1800" i="1" dirty="0" smtClean="0">
                <a:latin typeface="Century Gothic" panose="020B0502020202020204" pitchFamily="34" charset="0"/>
              </a:rPr>
              <a:t>охраны окружающей среды Приморского края от 04.12.2017 </a:t>
            </a:r>
            <a:r>
              <a:rPr lang="en-US" sz="1800" i="1" dirty="0" smtClean="0">
                <a:latin typeface="Century Gothic" panose="020B0502020202020204" pitchFamily="34" charset="0"/>
              </a:rPr>
              <a:t>N 365</a:t>
            </a:r>
            <a:endParaRPr lang="ru-RU" sz="1800" i="1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11082"/>
              </p:ext>
            </p:extLst>
          </p:nvPr>
        </p:nvGraphicFramePr>
        <p:xfrm>
          <a:off x="284350" y="1798388"/>
          <a:ext cx="8568951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entury Gothic" panose="020B0502020202020204" pitchFamily="34" charset="0"/>
                        </a:rPr>
                        <a:t>Утверждённый норматив накопления ТКО в Приморском крае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Century Gothic" panose="020B0502020202020204" pitchFamily="34" charset="0"/>
                        </a:rPr>
                        <a:t>Фактический</a:t>
                      </a:r>
                      <a:r>
                        <a:rPr lang="ru-RU" b="1" i="0" baseline="0" dirty="0" smtClean="0">
                          <a:latin typeface="Century Gothic" panose="020B0502020202020204" pitchFamily="34" charset="0"/>
                        </a:rPr>
                        <a:t> уровень накопления ТКО в Приморском крае</a:t>
                      </a:r>
                      <a:endParaRPr lang="ru-RU" b="1" i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entury Gothic" panose="020B0502020202020204" pitchFamily="34" charset="0"/>
                        </a:rPr>
                        <a:t>Многоквартирные</a:t>
                      </a:r>
                      <a:r>
                        <a:rPr lang="ru-RU" b="1" baseline="0" dirty="0" smtClean="0">
                          <a:latin typeface="Century Gothic" panose="020B0502020202020204" pitchFamily="34" charset="0"/>
                        </a:rPr>
                        <a:t> дома </a:t>
                      </a:r>
                      <a:endParaRPr lang="ru-RU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0,</a:t>
                      </a:r>
                      <a:r>
                        <a:rPr lang="ru-RU" sz="2000" b="1" baseline="0" dirty="0" smtClean="0">
                          <a:latin typeface="Century Gothic" panose="020B0502020202020204" pitchFamily="34" charset="0"/>
                        </a:rPr>
                        <a:t>9 </a:t>
                      </a:r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м3 в год</a:t>
                      </a:r>
                      <a:endParaRPr lang="ru-RU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2,7</a:t>
                      </a:r>
                      <a:r>
                        <a:rPr lang="ru-RU" sz="2000" b="1" baseline="0" dirty="0" smtClean="0">
                          <a:latin typeface="Century Gothic" panose="020B0502020202020204" pitchFamily="34" charset="0"/>
                        </a:rPr>
                        <a:t>м3 в год</a:t>
                      </a:r>
                      <a:endParaRPr lang="ru-RU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172 кг</a:t>
                      </a:r>
                      <a:r>
                        <a:rPr lang="ru-RU" sz="2000" b="1" baseline="0" dirty="0" smtClean="0">
                          <a:latin typeface="Century Gothic" panose="020B0502020202020204" pitchFamily="34" charset="0"/>
                        </a:rPr>
                        <a:t> в </a:t>
                      </a:r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266 кг в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entury Gothic" panose="020B0502020202020204" pitchFamily="34" charset="0"/>
                        </a:rPr>
                        <a:t>Индивидуальные жилые дома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1,6 м3 в год</a:t>
                      </a:r>
                      <a:endParaRPr lang="ru-RU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2,</a:t>
                      </a:r>
                      <a:r>
                        <a:rPr lang="ru-RU" sz="2000" b="1" baseline="0" dirty="0" smtClean="0">
                          <a:latin typeface="Century Gothic" panose="020B0502020202020204" pitchFamily="34" charset="0"/>
                        </a:rPr>
                        <a:t>8 м3 в год</a:t>
                      </a:r>
                      <a:endParaRPr lang="ru-RU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312 кг</a:t>
                      </a:r>
                      <a:r>
                        <a:rPr lang="ru-RU" sz="2000" b="1" baseline="0" dirty="0" smtClean="0">
                          <a:latin typeface="Century Gothic" panose="020B0502020202020204" pitchFamily="34" charset="0"/>
                        </a:rPr>
                        <a:t> в </a:t>
                      </a:r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entury Gothic" panose="020B0502020202020204" pitchFamily="34" charset="0"/>
                        </a:rPr>
                        <a:t>308 кг в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7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Договор с региональным оператором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9588" y="908721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500" u="sng" dirty="0" smtClean="0">
                <a:latin typeface="Century Gothic" panose="020B0502020202020204" pitchFamily="34" charset="0"/>
              </a:rPr>
              <a:t>Региональный оператор заключает договоры</a:t>
            </a:r>
            <a:endParaRPr lang="ru-RU" sz="2500" b="1" u="sng" dirty="0">
              <a:latin typeface="Century Gothic" panose="020B0502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79370666"/>
              </p:ext>
            </p:extLst>
          </p:nvPr>
        </p:nvGraphicFramePr>
        <p:xfrm>
          <a:off x="467544" y="1700808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8654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Заключение договора на оказание услуг по транспортированию ТКО с транспортными компаниями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4104456"/>
            <a:ext cx="9150350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45854696"/>
              </p:ext>
            </p:extLst>
          </p:nvPr>
        </p:nvGraphicFramePr>
        <p:xfrm>
          <a:off x="273791" y="1700807"/>
          <a:ext cx="8546681" cy="273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07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Заключение договора на оказание услуг по обращению с ТКО с региональным оператором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1001549"/>
              </p:ext>
            </p:extLst>
          </p:nvPr>
        </p:nvGraphicFramePr>
        <p:xfrm>
          <a:off x="392362" y="836711"/>
          <a:ext cx="8352928" cy="463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8566" y="5661248"/>
            <a:ext cx="85098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Согласно </a:t>
            </a:r>
            <a:r>
              <a:rPr lang="ru-RU" sz="15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Федеральному закону от 24.06.1998 </a:t>
            </a:r>
            <a:r>
              <a:rPr lang="en-US" sz="15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N</a:t>
            </a:r>
            <a:r>
              <a:rPr lang="ru-RU" sz="15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 89-ФЗ</a:t>
            </a:r>
            <a:br>
              <a:rPr lang="ru-RU" sz="1500" b="1" i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15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«Об отходах производства и потребления»</a:t>
            </a:r>
            <a:br>
              <a:rPr lang="ru-RU" sz="1500" b="1" i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4161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106613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Федеральный закон от 05.04.2013 </a:t>
            </a:r>
            <a:r>
              <a:rPr lang="en-US" sz="2000" b="1" dirty="0" smtClean="0">
                <a:latin typeface="Century Gothic" panose="020B0502020202020204" pitchFamily="34" charset="0"/>
              </a:rPr>
              <a:t>N</a:t>
            </a:r>
            <a:r>
              <a:rPr lang="ru-RU" sz="2000" b="1" dirty="0" smtClean="0">
                <a:latin typeface="Century Gothic" panose="020B0502020202020204" pitchFamily="34" charset="0"/>
              </a:rPr>
              <a:t> 44-ФЗ «О контрактной системе в сфере закупок товаров, услуг для обеспечения государственных и муниципальных нужд»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2342" y="1484784"/>
            <a:ext cx="8712968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С 1 января 2018 в Федеральный </a:t>
            </a:r>
            <a:r>
              <a:rPr lang="ru-RU" sz="2000" dirty="0">
                <a:latin typeface="Century Gothic" panose="020B0502020202020204" pitchFamily="34" charset="0"/>
              </a:rPr>
              <a:t>закон от 05.04.2013 N </a:t>
            </a:r>
            <a:r>
              <a:rPr lang="ru-RU" sz="2000" dirty="0" smtClean="0">
                <a:latin typeface="Century Gothic" panose="020B0502020202020204" pitchFamily="34" charset="0"/>
              </a:rPr>
              <a:t>44-ФЗ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«О </a:t>
            </a:r>
            <a:r>
              <a:rPr lang="ru-RU" sz="2000" dirty="0">
                <a:latin typeface="Century Gothic" panose="020B0502020202020204" pitchFamily="34" charset="0"/>
              </a:rPr>
              <a:t>контрактной системе в сфере закупок товаров, услуг для обеспечения государственных и муниципальных нужд</a:t>
            </a:r>
            <a:r>
              <a:rPr lang="ru-RU" sz="2000" dirty="0" smtClean="0">
                <a:latin typeface="Century Gothic" panose="020B0502020202020204" pitchFamily="34" charset="0"/>
              </a:rPr>
              <a:t>»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внесены изменения.</a:t>
            </a:r>
          </a:p>
          <a:p>
            <a:pPr marL="0" indent="0" algn="r">
              <a:buNone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ru-RU" sz="2200" dirty="0" smtClean="0">
                <a:latin typeface="Century Gothic" panose="020B0502020202020204" pitchFamily="34" charset="0"/>
              </a:rPr>
              <a:t>Согласно п. 8 ч. 1 ст. 93 закупка на оказание услуг по обращению с твёрдыми коммунальными отходами производится </a:t>
            </a:r>
            <a:r>
              <a:rPr lang="ru-RU" sz="2200" b="1" u="sng" dirty="0" smtClean="0">
                <a:latin typeface="Century Gothic" panose="020B0502020202020204" pitchFamily="34" charset="0"/>
              </a:rPr>
              <a:t>у единственного поставщика</a:t>
            </a:r>
            <a:r>
              <a:rPr lang="ru-RU" sz="2200" dirty="0" smtClean="0">
                <a:latin typeface="Century Gothic" panose="020B0502020202020204" pitchFamily="34" charset="0"/>
              </a:rPr>
              <a:t>, а именно у регионального оператора по обращению с твёрдыми коммунальными отходами. </a:t>
            </a:r>
            <a:endParaRPr lang="ru-RU" sz="22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Заключение договора на оказание услуг по обращению с ТКО с региональным оператором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877" y="836712"/>
            <a:ext cx="850989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Согласно Постановлению </a:t>
            </a:r>
            <a:r>
              <a:rPr lang="ru-RU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П</a:t>
            </a:r>
            <a: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равительства РФ от </a:t>
            </a:r>
            <a:r>
              <a:rPr lang="ru-RU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15.09.2018 </a:t>
            </a:r>
            <a:r>
              <a:rPr lang="en-US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</a:t>
            </a:r>
            <a: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1094</a:t>
            </a:r>
            <a:b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«О </a:t>
            </a:r>
            <a:r>
              <a:rPr lang="ru-RU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внесении изменений в некоторые акты Правительства Российской </a:t>
            </a:r>
            <a: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Федерации«»</a:t>
            </a:r>
            <a:b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(вносится </a:t>
            </a:r>
            <a:r>
              <a:rPr lang="ru-RU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изменения в П</a:t>
            </a:r>
            <a: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остановление </a:t>
            </a:r>
            <a:r>
              <a:rPr lang="ru-RU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Правительства </a:t>
            </a:r>
            <a: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РФ от </a:t>
            </a:r>
            <a:r>
              <a:rPr lang="ru-RU" sz="1300" dirty="0">
                <a:solidFill>
                  <a:prstClr val="black"/>
                </a:solidFill>
                <a:latin typeface="Century Gothic" panose="020B0502020202020204" pitchFamily="34" charset="0"/>
              </a:rPr>
              <a:t>12 ноября 2016 г. N </a:t>
            </a:r>
            <a:r>
              <a:rPr lang="ru-RU" sz="1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1156.</a:t>
            </a:r>
          </a:p>
          <a:p>
            <a:pPr algn="r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Изменения вступают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 силу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02.10.2018</a:t>
            </a:r>
            <a:endParaRPr lang="ru-RU" sz="16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4511503"/>
              </p:ext>
            </p:extLst>
          </p:nvPr>
        </p:nvGraphicFramePr>
        <p:xfrm>
          <a:off x="302778" y="1775430"/>
          <a:ext cx="8509897" cy="460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47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Заключение договора на оказание услуг по обращению с ТКО с региональным оператором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2342" y="1484784"/>
            <a:ext cx="871296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2000" dirty="0">
                <a:latin typeface="Century Gothic" panose="020B0502020202020204" pitchFamily="34" charset="0"/>
              </a:rPr>
              <a:t>Заявка потребителя может направляться региональному оператору начиная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 дня утверждения в установленном порядке единого тарифа на услугу регионального оператора</a:t>
            </a:r>
            <a:r>
              <a:rPr lang="ru-RU" sz="2000" dirty="0">
                <a:latin typeface="Century Gothic" panose="020B0502020202020204" pitchFamily="34" charset="0"/>
              </a:rPr>
              <a:t> на 1-й год действия соглашения об организации деятельности по обращению с твердыми коммунальными отходами, заключенного органом исполнительной власти субъекта Российской Федерации и региональным оператором</a:t>
            </a:r>
            <a:endParaRPr lang="ru-RU" sz="22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4026" y="123628"/>
            <a:ext cx="8229600" cy="1361156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latin typeface="Century Gothic" panose="020B0502020202020204" pitchFamily="34" charset="0"/>
                <a:ea typeface="+mn-ea"/>
                <a:cs typeface="+mn-cs"/>
              </a:rPr>
              <a:t>Места накопления ТКО (контейнерные площадки)</a:t>
            </a:r>
            <a:endParaRPr lang="ru-RU" sz="1800" b="1" u="sng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2342" y="1124744"/>
            <a:ext cx="8712968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Century Gothic" panose="020B0502020202020204" pitchFamily="34" charset="0"/>
              </a:rPr>
              <a:t>Контейнерные площадки для сбора отходов потребления должны быть оборудованы в соответствии с требованиями СанПиН 2.1.2.2645-10 «Санитарно-эпидемиологические требования к условиям проживания в жилых зданиях и помещениях» (утв. Постановлением Главного Государственного санитарного врача Российской Федерации от 10.06.2010 N 64), СанПиН 42-128-4690-88 «Санитарные правила содержания территорий населенных мест» (утв. Минздравом СССР 5 августа 1988 г. № 4690-88).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Для установки контейнеров для сбора отходов должна быть оборудована специальная площадка с бетонным или асфальтовым покрытием, ограниченная бордюром и зелеными насаждениями (кустарниками) и имеющая подъездной путь для автотранспорта.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Расстояние от контейнеров до жилых зданий, детских игровых площадок, мест отдыха и занятий спортом должно быть не менее 20 м, но не более 100 м. Размер площадок должен быть рассчитан на установку необходимого числа контейнеров, но не более 5.</a:t>
            </a:r>
          </a:p>
          <a:p>
            <a:endParaRPr lang="ru-RU" sz="1800" dirty="0">
              <a:latin typeface="Century Gothic" panose="020B0502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824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4026" y="123628"/>
            <a:ext cx="8229600" cy="713084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latin typeface="Century Gothic" panose="020B0502020202020204" pitchFamily="34" charset="0"/>
                <a:ea typeface="+mn-ea"/>
                <a:cs typeface="+mn-cs"/>
              </a:rPr>
              <a:t>Места накопления ТКО (площадки временного накопления ТКО)</a:t>
            </a:r>
            <a:endParaRPr lang="ru-RU" sz="1800" b="1" u="sng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2342" y="836712"/>
            <a:ext cx="871296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Century Gothic" panose="020B0502020202020204" pitchFamily="34" charset="0"/>
              </a:rPr>
              <a:t>В соответствии с Федеральным законом от 24.06.1998 № 89-ФЗ "Об отходах производства и потребления" </a:t>
            </a:r>
            <a:r>
              <a:rPr lang="ru-RU" sz="1500" b="1" u="sng" dirty="0">
                <a:latin typeface="Century Gothic" panose="020B0502020202020204" pitchFamily="34" charset="0"/>
              </a:rPr>
              <a:t>накопление отходов</a:t>
            </a:r>
            <a:r>
              <a:rPr lang="ru-RU" sz="1500" dirty="0">
                <a:latin typeface="Century Gothic" panose="020B0502020202020204" pitchFamily="34" charset="0"/>
              </a:rPr>
              <a:t> - складирование отходов на срок </a:t>
            </a:r>
            <a:r>
              <a:rPr lang="ru-RU" sz="1500" b="1" u="sng" dirty="0">
                <a:latin typeface="Century Gothic" panose="020B0502020202020204" pitchFamily="34" charset="0"/>
              </a:rPr>
              <a:t>не более чем одиннадцать месяцев</a:t>
            </a:r>
            <a:r>
              <a:rPr lang="ru-RU" sz="1500" dirty="0">
                <a:latin typeface="Century Gothic" panose="020B0502020202020204" pitchFamily="34" charset="0"/>
              </a:rPr>
              <a:t> в целях их дальнейших обработки, утилизации, обезвреживания, </a:t>
            </a:r>
            <a:r>
              <a:rPr lang="ru-RU" sz="1500" dirty="0" smtClean="0">
                <a:latin typeface="Century Gothic" panose="020B0502020202020204" pitchFamily="34" charset="0"/>
              </a:rPr>
              <a:t>размещения.</a:t>
            </a:r>
          </a:p>
          <a:p>
            <a:pPr marL="0" indent="0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Согласно п.3.7 СанПиН </a:t>
            </a:r>
            <a:r>
              <a:rPr lang="ru-RU" sz="1500" dirty="0">
                <a:latin typeface="Century Gothic" panose="020B0502020202020204" pitchFamily="34" charset="0"/>
              </a:rPr>
              <a:t>2.1.7.1322-03 "Гигиенические требования к размещению и обезвреживанию отходов производства и </a:t>
            </a:r>
            <a:r>
              <a:rPr lang="ru-RU" sz="1500" dirty="0" smtClean="0">
                <a:latin typeface="Century Gothic" panose="020B0502020202020204" pitchFamily="34" charset="0"/>
              </a:rPr>
              <a:t>потребления, при </a:t>
            </a:r>
            <a:r>
              <a:rPr lang="ru-RU" sz="1500" dirty="0">
                <a:latin typeface="Century Gothic" panose="020B0502020202020204" pitchFamily="34" charset="0"/>
              </a:rPr>
              <a:t>временном накоплении отходов на открытых площадках без тары (навалом, насыпью) или в негерметичной таре должны соблюдаться следующие условия: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- временные склады и открытые площадки должны располагаться с подветренной стороны по отношению к жилой застройке;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- поверхность накапливаемых насыпью отходов или открытых приемников-накопителей должна быть защищена от воздействия атмосферных осадков и ветров (укрытие брезентом, оборудование навесом и т.д.);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- поверхность площадки должна иметь искусственное водонепроницаемое и химически стойкое покрытие (асфальт, керамзитобетон, полимербетон, керамическая плитка и др.);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- по периметру площадки должна быть предусмотрена </a:t>
            </a:r>
            <a:r>
              <a:rPr lang="ru-RU" sz="1500" dirty="0" err="1">
                <a:latin typeface="Century Gothic" panose="020B0502020202020204" pitchFamily="34" charset="0"/>
              </a:rPr>
              <a:t>обваловка</a:t>
            </a:r>
            <a:r>
              <a:rPr lang="ru-RU" sz="1500" dirty="0">
                <a:latin typeface="Century Gothic" panose="020B0502020202020204" pitchFamily="34" charset="0"/>
              </a:rPr>
              <a:t> и обособленная сеть ливнестоков с автономными очистными сооружениями; допускается ее присоединение к локальным очистным сооружениям в соответствии с техническими </a:t>
            </a:r>
            <a:r>
              <a:rPr lang="ru-RU" sz="1500" dirty="0" smtClean="0">
                <a:latin typeface="Century Gothic" panose="020B0502020202020204" pitchFamily="34" charset="0"/>
              </a:rPr>
              <a:t>условиями.</a:t>
            </a:r>
            <a:endParaRPr lang="ru-RU" sz="1500" dirty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8382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4026" y="123628"/>
            <a:ext cx="8229600" cy="1361156"/>
          </a:xfrm>
        </p:spPr>
        <p:txBody>
          <a:bodyPr>
            <a:noAutofit/>
          </a:bodyPr>
          <a:lstStyle/>
          <a:p>
            <a:r>
              <a:rPr lang="ru-RU" sz="1800" b="1" u="sng" dirty="0">
                <a:latin typeface="Century Gothic" panose="020B0502020202020204" pitchFamily="34" charset="0"/>
                <a:ea typeface="+mn-ea"/>
                <a:cs typeface="+mn-cs"/>
              </a:rPr>
              <a:t>Статьей 12 Федерального закона от 24.06.1998 N 89-ФЗ «Об отходах производства и потребления» введен запрет на захоронение отходов, в состав которых входят полезные компоненты, подлежащие утилизации</a:t>
            </a:r>
          </a:p>
        </p:txBody>
      </p:sp>
      <p:pic>
        <p:nvPicPr>
          <p:cNvPr id="5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2342" y="1484784"/>
            <a:ext cx="871296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Century Gothic" panose="020B0502020202020204" pitchFamily="34" charset="0"/>
              </a:rPr>
              <a:t>Перечень видов отходов, в состав которых входят полезные компоненты, захоронение которых запрещается, утвержден Распоряжением Правительства РФ от 25.07.2017 N </a:t>
            </a:r>
            <a:r>
              <a:rPr lang="ru-RU" sz="1800" dirty="0" smtClean="0">
                <a:latin typeface="Century Gothic" panose="020B0502020202020204" pitchFamily="34" charset="0"/>
              </a:rPr>
              <a:t>1589-р: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Century Gothic" panose="020B0502020202020204" pitchFamily="34" charset="0"/>
              </a:rPr>
              <a:t>Пункты </a:t>
            </a:r>
            <a:r>
              <a:rPr lang="ru-RU" sz="1800" dirty="0">
                <a:latin typeface="Century Gothic" panose="020B0502020202020204" pitchFamily="34" charset="0"/>
              </a:rPr>
              <a:t>с 1 – 67 перечня вступают в силу с </a:t>
            </a:r>
            <a:r>
              <a:rPr lang="ru-RU" sz="1800" u="sng" dirty="0">
                <a:latin typeface="Century Gothic" panose="020B0502020202020204" pitchFamily="34" charset="0"/>
              </a:rPr>
              <a:t>1 января 2018 г</a:t>
            </a:r>
            <a:r>
              <a:rPr lang="ru-RU" sz="1800" u="sng" dirty="0" smtClean="0">
                <a:latin typeface="Century Gothic" panose="020B0502020202020204" pitchFamily="34" charset="0"/>
              </a:rPr>
              <a:t>. (лом и отходы черных и цветных металлов, ртутьсодержащие отходы);</a:t>
            </a:r>
            <a:endParaRPr lang="ru-RU" sz="1800" u="sng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Century Gothic" panose="020B0502020202020204" pitchFamily="34" charset="0"/>
              </a:rPr>
              <a:t>Пункты 68 - 109 перечня вступают в силу с </a:t>
            </a:r>
            <a:r>
              <a:rPr lang="ru-RU" sz="1800" u="sng" dirty="0" smtClean="0">
                <a:latin typeface="Century Gothic" panose="020B0502020202020204" pitchFamily="34" charset="0"/>
              </a:rPr>
              <a:t>1 января 2019 г. (отходы тары и упаковки, автомобильные покрышки);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Century Gothic" panose="020B0502020202020204" pitchFamily="34" charset="0"/>
              </a:rPr>
              <a:t>Пункты </a:t>
            </a:r>
            <a:r>
              <a:rPr lang="ru-RU" sz="1800" dirty="0">
                <a:latin typeface="Century Gothic" panose="020B0502020202020204" pitchFamily="34" charset="0"/>
              </a:rPr>
              <a:t>110 - 182 перечня вступают в силу с </a:t>
            </a:r>
            <a:r>
              <a:rPr lang="ru-RU" sz="1800" u="sng" dirty="0">
                <a:latin typeface="Century Gothic" panose="020B0502020202020204" pitchFamily="34" charset="0"/>
              </a:rPr>
              <a:t>1 января 2021 г</a:t>
            </a:r>
            <a:r>
              <a:rPr lang="ru-RU" sz="1800" u="sng" dirty="0" smtClean="0">
                <a:latin typeface="Century Gothic" panose="020B0502020202020204" pitchFamily="34" charset="0"/>
              </a:rPr>
              <a:t>. (электрооборудование, аккумуляторы, батарейки)</a:t>
            </a:r>
            <a:endParaRPr lang="ru-RU" sz="1800" u="sng" dirty="0">
              <a:latin typeface="Century Gothic" panose="020B0502020202020204" pitchFamily="34" charset="0"/>
            </a:endParaRPr>
          </a:p>
          <a:p>
            <a:endParaRPr lang="ru-RU" sz="1800" dirty="0">
              <a:latin typeface="Century Gothic" panose="020B0502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072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4077071"/>
            <a:ext cx="9150350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 smtClean="0">
                <a:latin typeface="Century Gothic" panose="020B0502020202020204" pitchFamily="34" charset="0"/>
              </a:rPr>
              <a:t>РЕГИОНАЛЬНЫЙ ОПЕРАТОР</a:t>
            </a:r>
            <a:endParaRPr lang="ru-RU" sz="2500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71296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С 2017 года в России реализуется реформа в сфере обращения с твёрдыми коммунальными отходами (далее – ТКО).</a:t>
            </a:r>
          </a:p>
          <a:p>
            <a:pPr marL="0" indent="0" algn="r">
              <a:buNone/>
            </a:pPr>
            <a:endParaRPr lang="ru-RU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Согласно </a:t>
            </a:r>
            <a:r>
              <a:rPr lang="ru-RU" sz="2000" i="1" dirty="0" smtClean="0">
                <a:latin typeface="Century Gothic" panose="020B0502020202020204" pitchFamily="34" charset="0"/>
              </a:rPr>
              <a:t>Федеральному закону от 24.06.1998 </a:t>
            </a:r>
            <a:r>
              <a:rPr lang="en-US" sz="2000" i="1" dirty="0" smtClean="0">
                <a:latin typeface="Century Gothic" panose="020B0502020202020204" pitchFamily="34" charset="0"/>
              </a:rPr>
              <a:t>N</a:t>
            </a:r>
            <a:r>
              <a:rPr lang="ru-RU" sz="2000" i="1" dirty="0" smtClean="0">
                <a:latin typeface="Century Gothic" panose="020B0502020202020204" pitchFamily="34" charset="0"/>
              </a:rPr>
              <a:t> 89-ФЗ</a:t>
            </a:r>
            <a:br>
              <a:rPr lang="ru-RU" sz="2000" i="1" dirty="0" smtClean="0">
                <a:latin typeface="Century Gothic" panose="020B0502020202020204" pitchFamily="34" charset="0"/>
              </a:rPr>
            </a:br>
            <a:r>
              <a:rPr lang="ru-RU" sz="2000" i="1" dirty="0" smtClean="0">
                <a:latin typeface="Century Gothic" panose="020B0502020202020204" pitchFamily="34" charset="0"/>
              </a:rPr>
              <a:t>«Об отходах производства и потребления»</a:t>
            </a:r>
          </a:p>
          <a:p>
            <a:pPr marL="0" indent="0">
              <a:buNone/>
            </a:pPr>
            <a:r>
              <a:rPr lang="ru-RU" sz="2000" b="1" dirty="0" smtClean="0">
                <a:latin typeface="Century Gothic" panose="020B0502020202020204" pitchFamily="34" charset="0"/>
              </a:rPr>
              <a:t>только региональные операторы</a:t>
            </a:r>
            <a:r>
              <a:rPr lang="ru-RU" sz="2000" dirty="0" smtClean="0">
                <a:latin typeface="Century Gothic" panose="020B0502020202020204" pitchFamily="34" charset="0"/>
              </a:rPr>
              <a:t> (организации, выбранные на конкурсной основе) </a:t>
            </a:r>
            <a:r>
              <a:rPr lang="ru-RU" sz="2000" b="1" dirty="0" smtClean="0">
                <a:latin typeface="Century Gothic" panose="020B0502020202020204" pitchFamily="34" charset="0"/>
              </a:rPr>
              <a:t>обеспечивают сбор, транспортирование, обработку, утилизацию, обезвреживание и захоронение ТКО</a:t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на территории отдельного субъекта РФ в соответствии с региональной программой в области обращения с отходами и территориальной схемой обращения с отходами в регионе</a:t>
            </a:r>
            <a:r>
              <a:rPr lang="ru-RU" sz="1800" dirty="0" smtClean="0">
                <a:latin typeface="Century Gothic" panose="020B0502020202020204" pitchFamily="34" charset="0"/>
              </a:rPr>
              <a:t>.</a:t>
            </a:r>
            <a:endParaRPr lang="ru-RU" sz="1800" i="1" dirty="0"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188640"/>
            <a:ext cx="0" cy="48245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4149079"/>
            <a:ext cx="9150350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7544" y="1628800"/>
            <a:ext cx="8280000" cy="0"/>
          </a:xfrm>
          <a:prstGeom prst="line">
            <a:avLst/>
          </a:prstGeom>
          <a:ln w="76200" cmpd="dbl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65571" y="1772816"/>
            <a:ext cx="7956424" cy="1656184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Ознакомиться с нормативно-правовыми актами,</a:t>
            </a:r>
            <a:b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регулирующими сферу обращения с ТКО</a:t>
            </a:r>
            <a:b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и деятельность регионального оператора,</a:t>
            </a:r>
            <a:b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а также с порядком оформления заявки на заключение договора</a:t>
            </a:r>
            <a:b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Вы можете на официальном сайте «Спецзавод №1»: </a:t>
            </a:r>
            <a:r>
              <a:rPr 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www.spzv.ru</a:t>
            </a:r>
            <a:endParaRPr lang="ru-RU" sz="1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2" descr="C:\Users\user\Desktop\Лого_оригам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39" y="188640"/>
            <a:ext cx="4474405" cy="11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4077071"/>
            <a:ext cx="9150350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РЕГИОНАЛЬНЫЙ ОПЕРАТОР ПРИМОРСКОГО КРАЯ – </a:t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МУПВ «Спецзавод №1»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712968" cy="41764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u="sng" dirty="0" smtClean="0">
                <a:latin typeface="Century Gothic" panose="020B0502020202020204" pitchFamily="34" charset="0"/>
              </a:rPr>
              <a:t>В мае 2018 года региональным оператором по обращению с ТКО в Приморском крае был выбран «Спецзавод №1».</a:t>
            </a:r>
          </a:p>
          <a:p>
            <a:pPr marL="0" indent="0">
              <a:buNone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В распоряжении «Спецзавода №1» находится несколько собственных площадок, на которых может производиться обработка, переработка и размещение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твёрдых коммунальных отходов, принятых от образователей ТКО.</a:t>
            </a:r>
          </a:p>
          <a:p>
            <a:pPr marL="0" indent="0">
              <a:buNone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Помимо этого, «Спецзавод №1» как региональный оператор заключает договоры с полигонами, транспортными компаниями и перерабатывающими предприятиями для эффективного решения задач по обращению с ТКО в регионе.</a:t>
            </a:r>
          </a:p>
          <a:p>
            <a:pPr marL="0" indent="0" algn="r">
              <a:buNone/>
            </a:pPr>
            <a:endParaRPr lang="ru-RU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i="1" dirty="0"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188640"/>
            <a:ext cx="0" cy="48245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4077071"/>
            <a:ext cx="9150350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Площадки МУПВ «Спецзавод №1»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1697289"/>
              </p:ext>
            </p:extLst>
          </p:nvPr>
        </p:nvGraphicFramePr>
        <p:xfrm>
          <a:off x="179512" y="764704"/>
          <a:ext cx="8784976" cy="396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35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Полномочия регионального оператора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86409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700" dirty="0" smtClean="0">
                <a:latin typeface="Century Gothic" panose="020B0502020202020204" pitchFamily="34" charset="0"/>
              </a:rPr>
              <a:t>Региональный оператор действует на основании Соглашения, заключённого между «Спецзаводом №1» и Департаментом по жилищно-коммунальному хозяйству и топливным ресурсам Приморского края и осуществляет:</a:t>
            </a:r>
            <a:endParaRPr lang="ru-RU" sz="17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6244292"/>
              </p:ext>
            </p:extLst>
          </p:nvPr>
        </p:nvGraphicFramePr>
        <p:xfrm>
          <a:off x="467544" y="1844824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Когда МУПВ «Спецзавод №1» приступит к выполнению обязанностей регионального оператора?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188640"/>
            <a:ext cx="0" cy="48245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4077071"/>
            <a:ext cx="9150350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3528" y="836711"/>
            <a:ext cx="8712968" cy="463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 smtClean="0">
                <a:latin typeface="Century Gothic" panose="020B0502020202020204" pitchFamily="34" charset="0"/>
              </a:rPr>
              <a:t>Согласно </a:t>
            </a:r>
            <a:r>
              <a:rPr lang="ru-RU" sz="1900" i="1" dirty="0" smtClean="0">
                <a:latin typeface="Century Gothic" panose="020B0502020202020204" pitchFamily="34" charset="0"/>
              </a:rPr>
              <a:t>Федеральному закону от 24.06.1998 </a:t>
            </a:r>
            <a:r>
              <a:rPr lang="en-US" sz="1900" i="1" dirty="0" smtClean="0">
                <a:latin typeface="Century Gothic" panose="020B0502020202020204" pitchFamily="34" charset="0"/>
              </a:rPr>
              <a:t>N</a:t>
            </a:r>
            <a:r>
              <a:rPr lang="ru-RU" sz="1900" i="1" dirty="0" smtClean="0">
                <a:latin typeface="Century Gothic" panose="020B0502020202020204" pitchFamily="34" charset="0"/>
              </a:rPr>
              <a:t> 89-ФЗ</a:t>
            </a:r>
            <a:br>
              <a:rPr lang="ru-RU" sz="1900" i="1" dirty="0" smtClean="0">
                <a:latin typeface="Century Gothic" panose="020B0502020202020204" pitchFamily="34" charset="0"/>
              </a:rPr>
            </a:br>
            <a:r>
              <a:rPr lang="ru-RU" sz="1900" i="1" dirty="0" smtClean="0">
                <a:latin typeface="Century Gothic" panose="020B0502020202020204" pitchFamily="34" charset="0"/>
              </a:rPr>
              <a:t>«Об отходах производства и потребления» </a:t>
            </a:r>
            <a:r>
              <a:rPr lang="ru-RU" sz="1900" dirty="0" smtClean="0">
                <a:latin typeface="Century Gothic" panose="020B0502020202020204" pitchFamily="34" charset="0"/>
              </a:rPr>
              <a:t>региональный оператор обязан приступить к оказанию коммунальной услуги по обращению с ТКО </a:t>
            </a:r>
            <a:r>
              <a:rPr lang="ru-RU" sz="1900" b="1" u="sng" dirty="0" smtClean="0">
                <a:latin typeface="Century Gothic" panose="020B0502020202020204" pitchFamily="34" charset="0"/>
              </a:rPr>
              <a:t>не позднее 1 января 2019 года</a:t>
            </a:r>
            <a:r>
              <a:rPr lang="ru-RU" sz="19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900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В Приморском крае «Спецзавод №1»</a:t>
            </a:r>
            <a:br>
              <a:rPr lang="ru-RU" sz="1800" b="1" dirty="0" smtClean="0">
                <a:latin typeface="Century Gothic" panose="020B0502020202020204" pitchFamily="34" charset="0"/>
              </a:rPr>
            </a:br>
            <a:r>
              <a:rPr lang="ru-RU" sz="1800" b="1" dirty="0" smtClean="0">
                <a:latin typeface="Century Gothic" panose="020B0502020202020204" pitchFamily="34" charset="0"/>
              </a:rPr>
              <a:t>приступит к выполнению своих обязанностей с момента утверждения единого тарифа на услуги регионального оператора.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entury Gothic" panose="020B0502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600" i="1" dirty="0" smtClean="0">
                <a:latin typeface="Century Gothic" panose="020B0502020202020204" pitchFamily="34" charset="0"/>
              </a:rPr>
              <a:t>О дате утверждения тарифа потребители услуг будут оповещены дополнительно. В настоящий момент региональный оператор находится на подготовительном этапе</a:t>
            </a:r>
            <a:r>
              <a:rPr lang="ru-RU" sz="1800" i="1" dirty="0" smtClean="0">
                <a:latin typeface="Century Gothic" panose="020B0502020202020204" pitchFamily="34" charset="0"/>
              </a:rPr>
              <a:t>.</a:t>
            </a:r>
            <a:endParaRPr lang="ru-RU" sz="18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Что относится к ТКО?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764704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Согласно </a:t>
            </a:r>
            <a:r>
              <a:rPr lang="ru-RU" sz="2000" i="1" dirty="0" smtClean="0">
                <a:latin typeface="Century Gothic" panose="020B0502020202020204" pitchFamily="34" charset="0"/>
              </a:rPr>
              <a:t>Федеральному закону от 24.06.1998 </a:t>
            </a:r>
            <a:r>
              <a:rPr lang="en-US" sz="2000" i="1" dirty="0" smtClean="0">
                <a:latin typeface="Century Gothic" panose="020B0502020202020204" pitchFamily="34" charset="0"/>
              </a:rPr>
              <a:t>N</a:t>
            </a:r>
            <a:r>
              <a:rPr lang="ru-RU" sz="2000" i="1" dirty="0" smtClean="0">
                <a:latin typeface="Century Gothic" panose="020B0502020202020204" pitchFamily="34" charset="0"/>
              </a:rPr>
              <a:t> 89-ФЗ</a:t>
            </a:r>
            <a:br>
              <a:rPr lang="ru-RU" sz="2000" i="1" dirty="0" smtClean="0">
                <a:latin typeface="Century Gothic" panose="020B0502020202020204" pitchFamily="34" charset="0"/>
              </a:rPr>
            </a:br>
            <a:r>
              <a:rPr lang="ru-RU" sz="2000" i="1" dirty="0" smtClean="0">
                <a:latin typeface="Century Gothic" panose="020B0502020202020204" pitchFamily="34" charset="0"/>
              </a:rPr>
              <a:t>«Об отходах производства и потребления»</a:t>
            </a:r>
            <a:br>
              <a:rPr lang="ru-RU" sz="2000" i="1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к твёрдым коммунальным отходам относятся</a:t>
            </a:r>
            <a:endParaRPr lang="ru-RU" sz="2000" i="1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97067485"/>
              </p:ext>
            </p:extLst>
          </p:nvPr>
        </p:nvGraphicFramePr>
        <p:xfrm>
          <a:off x="179512" y="2101304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5013175"/>
            <a:ext cx="9150350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Что относится к ТКО?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188640"/>
            <a:ext cx="0" cy="48245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323528" y="692696"/>
            <a:ext cx="8712968" cy="54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700" dirty="0" smtClean="0">
                <a:latin typeface="Century Gothic" panose="020B0502020202020204" pitchFamily="34" charset="0"/>
              </a:rPr>
              <a:t>Согласно </a:t>
            </a:r>
            <a:r>
              <a:rPr lang="ru-RU" sz="1700" i="1" dirty="0" smtClean="0">
                <a:latin typeface="Century Gothic" panose="020B0502020202020204" pitchFamily="34" charset="0"/>
              </a:rPr>
              <a:t>Постановлению Правительства РФ от 12.11.2016 </a:t>
            </a:r>
            <a:r>
              <a:rPr lang="en-US" sz="1700" i="1" dirty="0" smtClean="0">
                <a:latin typeface="Century Gothic" panose="020B0502020202020204" pitchFamily="34" charset="0"/>
              </a:rPr>
              <a:t>N </a:t>
            </a:r>
            <a:r>
              <a:rPr lang="ru-RU" sz="1700" i="1" dirty="0" smtClean="0">
                <a:latin typeface="Century Gothic" panose="020B0502020202020204" pitchFamily="34" charset="0"/>
              </a:rPr>
              <a:t>1156 «Об обращении с твердыми коммунальными отходами и внесении изменения в постановление Правительства РФ от 25.08.2008 </a:t>
            </a:r>
            <a:r>
              <a:rPr lang="en-US" sz="1700" i="1" dirty="0" smtClean="0">
                <a:latin typeface="Century Gothic" panose="020B0502020202020204" pitchFamily="34" charset="0"/>
              </a:rPr>
              <a:t>N 641</a:t>
            </a:r>
            <a:r>
              <a:rPr lang="ru-RU" sz="1700" i="1" dirty="0" smtClean="0">
                <a:latin typeface="Century Gothic" panose="020B0502020202020204" pitchFamily="34" charset="0"/>
              </a:rPr>
              <a:t>»</a:t>
            </a:r>
            <a:r>
              <a:rPr lang="ru-RU" sz="1900" i="1" dirty="0" smtClean="0">
                <a:latin typeface="Century Gothic" panose="020B0502020202020204" pitchFamily="34" charset="0"/>
              </a:rPr>
              <a:t/>
            </a:r>
            <a:br>
              <a:rPr lang="ru-RU" sz="1900" i="1" dirty="0" smtClean="0">
                <a:latin typeface="Century Gothic" panose="020B0502020202020204" pitchFamily="34" charset="0"/>
              </a:rPr>
            </a:br>
            <a:r>
              <a:rPr lang="ru-RU" sz="1900" b="1" dirty="0" smtClean="0">
                <a:latin typeface="Century Gothic" panose="020B0502020202020204" pitchFamily="34" charset="0"/>
              </a:rPr>
              <a:t>крупногабаритные отходы (мебель, бытовая техника, отходы от текущего ремонта жилых помещений и др.) также относятся к ТКО.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ru-RU" sz="1800" i="1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ru-RU" sz="2000" u="sng" dirty="0" smtClean="0">
                <a:latin typeface="Century Gothic" panose="020B0502020202020204" pitchFamily="34" charset="0"/>
              </a:rPr>
              <a:t>Исчерпывающий перечень отходов, относящихся к ТКО, приведён в</a:t>
            </a:r>
            <a:r>
              <a:rPr lang="ru-RU" sz="2000" i="1" u="sng" dirty="0" smtClean="0">
                <a:latin typeface="Century Gothic" panose="020B0502020202020204" pitchFamily="34" charset="0"/>
              </a:rPr>
              <a:t> Федеральном классификационном каталоге </a:t>
            </a:r>
            <a:r>
              <a:rPr lang="ru-RU" sz="2000" i="1" u="sng" dirty="0">
                <a:latin typeface="Century Gothic" panose="020B0502020202020204" pitchFamily="34" charset="0"/>
              </a:rPr>
              <a:t>отходов, </a:t>
            </a:r>
            <a:r>
              <a:rPr lang="ru-RU" sz="2000" i="1" u="sng" dirty="0" smtClean="0">
                <a:latin typeface="Century Gothic" panose="020B0502020202020204" pitchFamily="34" charset="0"/>
              </a:rPr>
              <a:t>утверждённом Приказом </a:t>
            </a:r>
            <a:r>
              <a:rPr lang="ru-RU" sz="2000" i="1" u="sng" dirty="0">
                <a:latin typeface="Century Gothic" panose="020B0502020202020204" pitchFamily="34" charset="0"/>
              </a:rPr>
              <a:t>Федеральной службы по надзору в сфере природопользования от 22.05.2017 </a:t>
            </a:r>
            <a:r>
              <a:rPr lang="en-US" sz="2000" i="1" u="sng" dirty="0">
                <a:latin typeface="Century Gothic" panose="020B0502020202020204" pitchFamily="34" charset="0"/>
              </a:rPr>
              <a:t>N</a:t>
            </a:r>
            <a:r>
              <a:rPr lang="ru-RU" sz="2000" i="1" u="sng" dirty="0">
                <a:latin typeface="Century Gothic" panose="020B0502020202020204" pitchFamily="34" charset="0"/>
              </a:rPr>
              <a:t> </a:t>
            </a:r>
            <a:r>
              <a:rPr lang="ru-RU" sz="2000" i="1" u="sng" dirty="0" smtClean="0">
                <a:latin typeface="Century Gothic" panose="020B0502020202020204" pitchFamily="34" charset="0"/>
              </a:rPr>
              <a:t>242</a:t>
            </a:r>
          </a:p>
          <a:p>
            <a:pPr marL="0" indent="0" algn="r">
              <a:buNone/>
            </a:pPr>
            <a:endParaRPr lang="ru-RU" sz="2000" i="1" dirty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Отходы, отсутствующие в этом перечне, к ТКО</a:t>
            </a:r>
            <a:b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НЕ относятся и НЕ входят в полномочия регионального оператора</a:t>
            </a:r>
            <a:r>
              <a:rPr lang="ru-RU" sz="1800" b="1" dirty="0" smtClean="0">
                <a:latin typeface="Century Gothic" panose="020B0502020202020204" pitchFamily="34" charset="0"/>
              </a:rPr>
              <a:t>,</a:t>
            </a:r>
            <a:br>
              <a:rPr lang="ru-RU" sz="1800" b="1" dirty="0" smtClean="0">
                <a:latin typeface="Century Gothic" panose="020B0502020202020204" pitchFamily="34" charset="0"/>
              </a:rPr>
            </a:br>
            <a:r>
              <a:rPr lang="ru-RU" sz="1600" b="1" dirty="0" smtClean="0">
                <a:latin typeface="Century Gothic" panose="020B0502020202020204" pitchFamily="34" charset="0"/>
              </a:rPr>
              <a:t>в том числе и строительные отходы</a:t>
            </a:r>
            <a:br>
              <a:rPr lang="ru-RU" sz="1600" b="1" dirty="0" smtClean="0">
                <a:latin typeface="Century Gothic" panose="020B0502020202020204" pitchFamily="34" charset="0"/>
              </a:rPr>
            </a:br>
            <a:r>
              <a:rPr lang="ru-RU" sz="1600" b="1" dirty="0" smtClean="0">
                <a:latin typeface="Century Gothic" panose="020B0502020202020204" pitchFamily="34" charset="0"/>
              </a:rPr>
              <a:t>(строительные отходы реконструкции, ремонта, в том числе капитального (сантехника, в том числе ванны, унитазы, раковины, душевые кабины, ограждения и прочие), или строительства зданий, сооружений, промышленных объектов, дорог, инженерных и других коммуникаций.</a:t>
            </a:r>
            <a:endParaRPr lang="ru-RU" sz="1600" b="1" dirty="0">
              <a:latin typeface="Century Gothic" panose="020B0502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Единый тариф на услуги регионального оператора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4" descr="C:\Users\user\Desktop\Заставка_презента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6349" y="4077071"/>
            <a:ext cx="9150350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3528" y="908720"/>
            <a:ext cx="8712968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Единый тариф на услуги регионального оператора должен быть установлен не позднее 1 января 2019 года.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ru-RU" sz="2000" i="1" dirty="0">
              <a:latin typeface="Century Gothic" panose="020B0502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000" i="1" u="sng" dirty="0" smtClean="0">
                <a:latin typeface="Century Gothic" panose="020B0502020202020204" pitchFamily="34" charset="0"/>
              </a:rPr>
              <a:t>Региональный оператор имеет право начать оказывать свои услуги по обращению с ТКО с момента вступления в силу утверждённого тарифа</a:t>
            </a:r>
            <a:r>
              <a:rPr lang="ru-RU" sz="2000" i="1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ru-RU" sz="2000" i="1" dirty="0">
              <a:latin typeface="Century Gothic" panose="020B0502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000" b="1" dirty="0" smtClean="0">
                <a:latin typeface="Century Gothic" panose="020B0502020202020204" pitchFamily="34" charset="0"/>
              </a:rPr>
              <a:t>Стоимость оказываемых региональным оператором услуг будет зависеть от установленного единого тарифа и утвержденного нормативов накопления ТКО</a:t>
            </a:r>
          </a:p>
        </p:txBody>
      </p:sp>
    </p:spTree>
    <p:extLst>
      <p:ext uri="{BB962C8B-B14F-4D97-AF65-F5344CB8AC3E}">
        <p14:creationId xmlns:p14="http://schemas.microsoft.com/office/powerpoint/2010/main" val="25665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1283</Words>
  <Application>Microsoft Office PowerPoint</Application>
  <PresentationFormat>Экран (4:3)</PresentationFormat>
  <Paragraphs>110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РЕГИОНАЛЬНЫЙ ОПЕРАТОР</vt:lpstr>
      <vt:lpstr>РЕГИОНАЛЬНЫЙ ОПЕРАТОР ПРИМОРСКОГО КРАЯ –  МУПВ «Спецзавод №1»</vt:lpstr>
      <vt:lpstr>Площадки МУПВ «Спецзавод №1»</vt:lpstr>
      <vt:lpstr>Полномочия регионального оператора</vt:lpstr>
      <vt:lpstr>Когда МУПВ «Спецзавод №1» приступит к выполнению обязанностей регионального оператора?</vt:lpstr>
      <vt:lpstr>Что относится к ТКО?</vt:lpstr>
      <vt:lpstr>Что относится к ТКО?</vt:lpstr>
      <vt:lpstr>Единый тариф на услуги регионального оператора</vt:lpstr>
      <vt:lpstr>Нормативы накопления ТКО</vt:lpstr>
      <vt:lpstr>Договор с региональным оператором</vt:lpstr>
      <vt:lpstr>Заключение договора на оказание услуг по транспортированию ТКО с транспортными компаниями</vt:lpstr>
      <vt:lpstr>Заключение договора на оказание услуг по обращению с ТКО с региональным оператором</vt:lpstr>
      <vt:lpstr>Федеральный закон от 05.04.2013 N 44-ФЗ «О контрактной системе в сфере закупок товаров, услуг для обеспечения государственных и муниципальных нужд»</vt:lpstr>
      <vt:lpstr>Заключение договора на оказание услуг по обращению с ТКО с региональным оператором</vt:lpstr>
      <vt:lpstr>Заключение договора на оказание услуг по обращению с ТКО с региональным оператором</vt:lpstr>
      <vt:lpstr>Места накопления ТКО (контейнерные площадки)</vt:lpstr>
      <vt:lpstr>Места накопления ТКО (площадки временного накопления ТКО)</vt:lpstr>
      <vt:lpstr>Статьей 12 Федерального закона от 24.06.1998 N 89-ФЗ «Об отходах производства и потребления» введен запрет на захоронение отходов, в состав которых входят полезные компоненты, подлежащие утилизации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sergey</cp:lastModifiedBy>
  <cp:revision>22</cp:revision>
  <dcterms:created xsi:type="dcterms:W3CDTF">2018-09-26T08:43:44Z</dcterms:created>
  <dcterms:modified xsi:type="dcterms:W3CDTF">2018-09-27T01:00:18Z</dcterms:modified>
</cp:coreProperties>
</file>